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19" r:id="rId3"/>
    <p:sldId id="320" r:id="rId4"/>
    <p:sldId id="355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3" r:id="rId27"/>
    <p:sldId id="342" r:id="rId28"/>
    <p:sldId id="344" r:id="rId29"/>
    <p:sldId id="350" r:id="rId30"/>
    <p:sldId id="345" r:id="rId31"/>
    <p:sldId id="346" r:id="rId32"/>
    <p:sldId id="351" r:id="rId33"/>
    <p:sldId id="352" r:id="rId34"/>
    <p:sldId id="347" r:id="rId35"/>
    <p:sldId id="348" r:id="rId36"/>
    <p:sldId id="349" r:id="rId37"/>
    <p:sldId id="354" r:id="rId38"/>
    <p:sldId id="353" r:id="rId3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2" autoAdjust="0"/>
    <p:restoredTop sz="94660"/>
  </p:normalViewPr>
  <p:slideViewPr>
    <p:cSldViewPr>
      <p:cViewPr varScale="1">
        <p:scale>
          <a:sx n="117" d="100"/>
          <a:sy n="117" d="100"/>
        </p:scale>
        <p:origin x="49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47:0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15323 268 24575,'-15'-1'0,"1"-1"0,-1 0 0,-21-7 0,-13-2 0,-475-53 0,109 16 0,135 10 0,-439-2 0,-804 44 0,920-5 0,398 7 0,-284 45 0,123-23 0,-3-30 0,118-2 0,-460-12 0,25 9 0,97 3 0,383-8 0,-99-2 0,-261-27 0,-2 1 0,-1080 40 0,662 2 0,670 25 0,30 0 0,20-15 0,-53 2 0,-266 30 0,493-30 0,-129 37 0,-88 45 0,190-57 0,37-13 0,-119 41 0,162-52 0,0 2 0,-70 44 0,95-51 0,0 1 0,0 0 0,1 1 0,0 1 0,1 0 0,1 0 0,0 2 0,0-1 0,2 1 0,0 1 0,1-1 0,-11 30 0,9-14 0,1 2 0,1-1 0,2 1 0,2-1 0,-1 63 0,4-45 0,7 234 0,-3-253 0,2 0 0,1 0 0,1-1 0,1 0 0,2 0 0,1-1 0,15 28 0,-10-33 0,1-1 0,1-1 0,1 0 0,1-2 0,1 0 0,25 18 0,-28-23 0,8 6 0,1-1 0,1-2 0,0-1 0,40 18 0,127 41 0,-156-62 0,-13-5 0,0-2 0,1-1 0,0-1 0,52 2 0,114-10 0,-75-1 0,2369 3 0,-1270 2 0,-735-11 0,230 3 0,-290 27 0,183 6 0,-296-15 0,218 3 0,-265-16 0,228 4 0,-291 11 0,47 1 0,1798-12 0,-992-5 0,-777 3 0,1766-16 0,-1227 8 0,-158 4 0,239-46 0,-558 26 0,-196 8 0,197-49 0,102-12 0,0 14 0,-393 53 0,153-39 0,-176 41 0,0-1 0,-1-1 0,-1-1 0,0 0 0,0-2 0,22-18 0,-34 22 0,-1 0 0,0 0 0,0-1 0,-1 0 0,0-1 0,-1 0 0,0 0 0,-1-1 0,0 1 0,-1-1 0,0-1 0,-1 1 0,-1-1 0,0 1 0,2-16 0,0-21 0,-1-1 0,-6-82 0,1 71 0,0 41 0,-1 1 0,0-1 0,-2 1 0,0-1 0,-1 1 0,-1 0 0,-12-26 0,12 33 0,0 0 0,-1 0 0,0 0 0,-1 1 0,0 0 0,-1 1 0,0 0 0,-1 0 0,0 1 0,-1 0 0,-18-12 0,-29-11 0,0 3 0,-2 2 0,-1 3 0,-1 3 0,-103-22 0,12 8 0,74 14 0,-1 3 0,-1 4 0,-156-6 0,147 18 0,-136-22 0,130 11 0,-30 3 0,-136 7 0,156 6 0,0-6 0,-142-20 0,60-9 0,-238-49 0,388 73 0,0 2 0,-56-1 0,54 4 0,-49-8 0,-19-1 0,56 8 0,1-2 0,-54-14 0,-44-5 0,95 16-682,-85-24-1,121 29-6143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 24575,'-1'12'0,"0"0"0,-1 0 0,-5 20 0,3-20 0,2 0 0,0-1 0,0 1 0,0 13 0,3 87 0,-1-343-1365,0 222-5461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11:32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20092 44 24575,'11'161'0,"-10"-86"0,-3 67 0,2-141 0,0 0 0,-1 0 0,1 0 0,-1 0 0,1 1 0,-1-1 0,1 0 0,-1 0 0,0 0 0,0 0 0,1 0 0,-1-1 0,0 1 0,0 0 0,0 0 0,0 0 0,0-1 0,0 1 0,0 0 0,0-1 0,0 1 0,0-1 0,0 0 0,-1 1 0,1-1 0,0 0 0,0 1 0,0-1 0,-2 0 0,-42 1 0,34-1 0,-998-62 0,141-31 0,229 58 0,76 18 0,497 16 0,-187-11 0,71 3 0,-315-18 0,86 19 0,118 7 0,-94-23 0,-44-1 0,-307-14 0,-367-29 0,1075 67 0,-1000-21 0,-14 34 0,-1 39 0,-730 38-648,1596-85 705,-616 32 534,81 23-591,-385-10 0,-8-46 0,588-5 0,-228 16 0,97 5 0,128 17 0,425-27 0,-52-2 0,52-4 0,-22 6 0,-92 3 0,53-14 0,-279 4 0,434-2 0,0 0 0,0 0 0,0 0 0,0 0 0,0 1 0,1 0 0,-1-1 0,0 1 0,0 0 0,0 0 0,1 1 0,-4 1 0,5-2 0,-1 0 0,1 1 0,0-1 0,0 1 0,0-1 0,1 1 0,-1-1 0,0 1 0,0 0 0,1-1 0,-1 1 0,1 0 0,0-1 0,-1 1 0,1 0 0,0 0 0,0-1 0,0 1 0,0 0 0,0 0 0,1 2 0,7 198 0,-8-127 0,4 0 0,15 88 0,-14-142 0,1-1 0,0-1 0,2 1 0,18 33 0,50 124 0,-70-164 0,2 10 0,-1 0 0,-1 0 0,-1 1 0,-1-1 0,2 41 0,-6-20 0,-2-1 0,-8 54 0,1-14 0,8-54 0,-2 0 0,-2-1 0,-10 40 0,4-33 0,2 0 0,1 1 0,2 0 0,2 0 0,-1 60 0,-9 299 0,-1-265 0,15-120 0,0 1 0,1 0 0,0-1 0,5 19 0,1 8 0,1 23 0,1 4 0,2 93 0,-1 150 0,-10-273 0,1 30 0,-3-1 0,-14 86 0,7-99 0,2-8 0,-16 50 0,8-44 0,3-15 0,2 0 0,1 1 0,1 0 0,-3 46 0,2 56 0,8-69 0,3 60 0,-2-126 0,0 0 0,0 0 0,0 0 0,0 0 0,0-1 0,1 1 0,-1 0 0,0 0 0,1 0 0,-1 0 0,1-1 0,-1 1 0,1 0 0,-1 0 0,1-1 0,-1 1 0,1 0 0,-1-1 0,1 1 0,0-1 0,0 1 0,-1-1 0,1 1 0,1 0 0,0-1 0,0 1 0,0-1 0,0 1 0,0-1 0,0 0 0,0 0 0,0 0 0,0 0 0,0 0 0,3-1 0,4-1 0,-1-1 0,0 1 0,0-1 0,8-5 0,-8 4 0,22-12 0,0 2 0,1 1 0,53-15 0,-26 14 0,-10 1 0,2 2 0,99-7 0,-4 17 0,194 25 0,-331-23 0,-2 0 0,0 0 0,0-1 0,0 1 0,0-2 0,7 0 0,-11 1 0,-1 0 0,1-1 0,-1 1 0,1-1 0,-1 1 0,1-1 0,-1 0 0,1 0 0,-1 1 0,0-1 0,1 0 0,-1 0 0,0 0 0,0-1 0,0 1 0,0 0 0,0 0 0,0-1 0,0 1 0,0 0 0,0-1 0,-1 1 0,1-1 0,0-2 0,2-6 0,-1-1 0,0 0 0,-1 0 0,0 1 0,-1-19 0,-8-60 0,1 25 0,4 2 0,4 36 0,-2 1 0,-2-1 0,0 1 0,-1 0 0,-2 0 0,-10-30 0,9 37 0,-11-25 0,17 41 0,-1-1 0,1 1 0,-1-1 0,0 1 0,0 0 0,1 0 0,-2 0 0,1 0 0,0 0 0,0 0 0,-1 1 0,1-1 0,-3-1 0,4 3 0,1 0 0,-1 0 0,1 0 0,-1-1 0,1 1 0,0 0 0,-1 0 0,1 0 0,-1 0 0,1 0 0,-1 0 0,1 0 0,-1 0 0,1 0 0,-1 0 0,1 0 0,-1 0 0,1 0 0,-1 0 0,1 1 0,-1-1 0,1 0 0,-1 0 0,1 0 0,-1 1 0,1-1 0,0 0 0,-1 1 0,-5 15 0,8 19 0,4-8 0,1-1 0,21 48 0,-16-43 0,13 45 0,-13-35 0,2 0 0,2-1 0,24 44 0,-40-84 0,11 21 0,-1-2 0,-1 0 0,0 1 0,-1 0 0,-2 0 0,8 33 0,-14-51 0,-1 1 0,1 0 0,0-1 0,-1 1 0,1 0 0,-1-1 0,0 1 0,0-1 0,0 0 0,0 1 0,0-1 0,-1 0 0,1 1 0,-1-1 0,1 0 0,-1 0 0,0 0 0,0 0 0,0-1 0,-4 4 0,-6 4 0,0-1 0,-19 11 0,21-14 0,-23 12 0,-55 20 0,-11 4 0,85-34 0,0 1 0,1 0 0,0 1 0,-22 21 0,27-23 0,1 1 0,1 0 0,0 0 0,0 0 0,-6 12 0,-8 11 0,14-24 0,2-1 0,-1 1 0,1 1 0,0-1 0,-4 13 0,6-17 0,0 1 0,0 0 0,0 0 0,0-1 0,-1 1 0,1-1 0,-1 0 0,0 0 0,-5 5 0,-6 8 0,62-101 0,-2 15 0,9-17 0,-48 75 0,29-50 0,-19 29 0,-15 29 0,0-1 0,0 0 0,0 1 0,1-1 0,-1 1 0,1 0 0,6-7 0,7-2 0,0 1 0,0 1 0,1 0 0,1 1 0,0 1 0,0 1 0,29-9 0,-24 9 0,-1-1 0,0-1 0,-1-1 0,38-25 0,-34 22 0,-24 14 0,1-1 0,-1 1 0,1-1 0,-1 1 0,1-1 0,-1 0 0,0 1 0,1-1 0,-1 0 0,0 0 0,0 0 0,1 0 0,-1 0 0,0 0 0,0-1 0,0 1 0,0 0 0,-1-1 0,1 1 0,0 0 0,-1-1 0,1 1 0,0-1 0,-1 1 0,0-1 0,1 1 0,-1-1 0,0 1 0,0-1 0,0 1 0,0-1 0,0 1 0,0-3 0,-1-5 0,0 0 0,-1 0 0,0 0 0,0 0 0,-1 0 0,-7-16 0,-30-50 0,19 40 0,6 7 0,-4-9 0,-33-45 0,46 75 0,-1-1 0,0 1 0,0 1 0,-1-1 0,1 1 0,-1 0 0,-15-7 0,-69-29 0,34 18 0,-93-41 0,231 124 0,104 83 0,-105-79 0,-54-44 0,-9-7 0,-1 0 0,0 0 0,0 2 0,-2 0 0,16 19 0,-25-26 0,-1 0 0,0 0 0,0 0 0,-1 0 0,0 0 0,0 0 0,0 1 0,-1-1 0,0 1 0,-1-1 0,-1 16 0,0-5 0,-1 0 0,-1-1 0,-9 33 0,6-36 0,0-1 0,0 0 0,-1 0 0,-10 13 0,7-10 0,-15 30 0,22-38 57,-1 0 0,-1 0 0,1 0 0,-1 0 0,-8 9 0,10-14-171,0 0 0,0 0 0,0 0 0,0-1 1,0 1-1,-1-1 0,1 0 0,-1 0 1,0 0-1,1-1 0,-1 1 0,0-1 1,0 0-1,-6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24575,'-4'0'0,"-1"8"0,1 6 0,0 8 0,1 4 0,2 2 0,0 0 0,-4-2 0,0 3 0,0 0 0,-2 0 0,-1 1 0,2 0 0,2-1 0,1-3 0,1-4-8191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4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24575,'2'12'0,"0"1"0,1-1 0,1 1 0,0-1 0,0 0 0,12 20 0,-5-9 0,5 15-273,2-1 0,2 0 0,1-2 0,51 64 0,-60-85-6553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5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24575,'4'0'0,"8"0"0,7 0 0,3 0 0,2 0 0,1 0 0,0 0 0,-1 0 0,-1 0 0,1 0 0,-5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24575,'2'61'0,"13"79"0,-13-64 75,-2-61-363,0 1 0,0 0 0,2 0 0,3 19 0,0-21-6538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24575,'0'-1'0,"0"0"0,1 0 0,-1 0 0,1 0 0,-1 0 0,1 0 0,-1 1 0,1-1 0,0 0 0,0 0 0,-1 0 0,1 1 0,0-1 0,0 0 0,0 1 0,-1-1 0,1 1 0,0-1 0,0 1 0,0-1 0,0 1 0,0 0 0,0-1 0,0 1 0,0 0 0,0 0 0,2 0 0,34-4 0,-33 4 0,5 0 0,0 0 0,0 1 0,0 0 0,-1 1 0,1 0 0,0 0 0,-1 1 0,1 0 0,-1 0 0,14 9 0,-19-11 0,0 1 0,0 0 0,0-1 0,0 1 0,-1 0 0,1 0 0,-1 1 0,1-1 0,-1 0 0,0 1 0,0 0 0,0-1 0,0 1 0,0 0 0,-1 0 0,0 0 0,1 0 0,-1 0 0,0 0 0,0 0 0,-1 1 0,1-1 0,-1 0 0,1 1 0,-1-1 0,0 0 0,0 1 0,-1-1 0,1 0 0,-1 0 0,-1 6 0,1-6 0,-1 1 0,0-1 0,0 0 0,0 0 0,-1 0 0,1-1 0,-1 1 0,1 0 0,-1-1 0,0 1 0,0-1 0,0 0 0,0 0 0,-1 0 0,1-1 0,0 1 0,-6 1 0,-70 16 0,54-14 0,7-1-1365,1-2-5461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4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46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24575,'8'0'0,"0"0"0,0 1 0,-1 0 0,1 0 0,-1 1 0,1 0 0,-1 0 0,0 1 0,0 0 0,0 0 0,0 1 0,0 0 0,-1 0 0,1 0 0,-1 1 0,0 0 0,-1 0 0,1 1 0,-1-1 0,0 1 0,0 0 0,4 9 0,-2-2 0,0 0 0,-1 1 0,0 0 0,-2 0 0,1 0 0,-2 1 0,0-1 0,-1 1 0,0 0 0,-1 25 0,-1-40 0,0 45 0,-6 47 0,3-76 0,0 0 0,-1-1 0,0 1 0,-1-1 0,-1 0 0,-11 21 0,3-11 0,-9 18 0,-21 51 0,37-77 0,2 0 0,0 0 0,1 0 0,1 1 0,1 0 0,-1 29 0,2 30 0,4 92 0,0-153 0,1 0 0,0-1 0,1 1 0,1-1 0,1 0 0,9 17 0,15 35 0,-24-52 0,0 0 0,1-1 0,0 0 0,12 14 0,-10-14 0,-1-1 0,0 2 0,11 25 0,-2-13-1365,-8-18-5461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24575,'11'130'0,"-11"-42"-1365,0-77-5461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133 23 24575,'-5'0'0,"0"0"0,0 1 0,-1 0 0,1 0 0,0 0 0,0 1 0,0-1 0,0 1 0,0 0 0,1 1 0,-1-1 0,1 1 0,-1 0 0,1 0 0,0 0 0,0 1 0,0-1 0,1 1 0,-1 0 0,1 0 0,0 0 0,0 1 0,0-1 0,-3 8 0,5-9 0,-3 6 0,0 0 0,1 0 0,0 0 0,-2 10 0,4-18 0,1 1 0,-1-1 0,1 1 0,0-1 0,0 1 0,0-1 0,0 0 0,0 1 0,0-1 0,0 1 0,0-1 0,1 1 0,-1-1 0,0 0 0,1 1 0,-1-1 0,1 0 0,0 1 0,-1-1 0,1 0 0,0 0 0,0 1 0,0-1 0,0 0 0,0 0 0,0 0 0,0 0 0,0 0 0,0 0 0,1-1 0,-1 1 0,0 0 0,0-1 0,1 1 0,1 0 0,17 3 0,1 0 0,-1-2 0,1 0 0,0-2 0,38-3 0,-57 3 0,0-1 0,-1 1 0,1-1 0,0 1 0,-1-1 0,1 0 0,-1 1 0,1-1 0,-1 0 0,1 0 0,-1 0 0,0 0 0,1-1 0,-1 1 0,0 0 0,0 0 0,0-1 0,0 1 0,0-1 0,0 1 0,0-1 0,-1 1 0,1-1 0,0 1 0,-1-1 0,1 0 0,-1 1 0,0-1 0,0 0 0,1-2 0,0-9 0,-1 1 0,1 0 0,-3-17 0,0 7 0,2 19 0,0 0 0,0 0 0,0 0 0,0 0 0,-1 0 0,0 0 0,1 0 0,-1 0 0,0 0 0,-1 1 0,1-1 0,0 0 0,-1 0 0,-3-3 0,3 3 0,-1 1 0,0-1 0,0 1 0,-1-1 0,1 1 0,-1 0 0,1 1 0,-1-1 0,1 1 0,-1-1 0,-4 0 0,-5-1-1365,2 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1 24575,'-6'85'0,"1"-40"0,4-36-273,0 0 0,-1 0 0,0 0 0,-6 15 0,5-18-6553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12 24575,'-2'-1'0,"1"0"0,-1 0 0,0-1 0,1 1 0,-1 0 0,0 1 0,0-1 0,0 0 0,0 0 0,1 1 0,-1-1 0,0 1 0,0 0 0,0-1 0,0 1 0,0 0 0,0 0 0,0 1 0,0-1 0,0 0 0,0 0 0,0 1 0,0-1 0,0 1 0,0 0 0,0 0 0,1 0 0,-1 0 0,0 0 0,0 0 0,1 0 0,-1 0 0,1 0 0,-1 1 0,1-1 0,0 1 0,-1-1 0,1 1 0,0 0 0,0-1 0,0 1 0,0 0 0,-1 3 0,0 9 0,1 0 0,0 0 0,0 0 0,2 0 0,0 0 0,3 20 0,-3-32 0,0 1 0,0 0 0,1-1 0,-1 1 0,0-1 0,1 1 0,0-1 0,-1 0 0,1 0 0,0 0 0,0 0 0,0 0 0,1 0 0,-1 0 0,0-1 0,1 1 0,-1-1 0,1 1 0,-1-1 0,1 0 0,0 0 0,-1 0 0,1-1 0,0 1 0,4 0 0,1 0 0,0 0 0,0 0 0,0-1 0,0 0 0,0-1 0,1 1 0,13-5 0,-19 5 0,-1-1 0,1 0 0,0 0 0,-1 0 0,1 0 0,-1-1 0,0 1 0,1-1 0,-1 0 0,0 1 0,0-1 0,0 0 0,0 0 0,0 0 0,-1 0 0,1-1 0,-1 1 0,1 0 0,-1-1 0,0 1 0,0-1 0,0 0 0,0 1 0,0-1 0,-1 0 0,1 1 0,-1-1 0,1 0 0,-1 0 0,0 1 0,0-1 0,-1 0 0,1 0 0,-1-3 0,0 1 0,0 0 0,0 0 0,-1 1 0,0-1 0,1 0 0,-1 1 0,-1-1 0,1 1 0,-1 0 0,0 0 0,0 0 0,0 0 0,0 0 0,-1 1 0,1-1 0,-1 1 0,0 0 0,-7-5 0,-48-20-1365,52 26-5461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24575,'0'3'0,"0"4"0,0 2 0,0 1 0,0 1 0,0 0 0,-1 1 0,-2-1 0,1 0 0,0 1 0,-1-3 0,0-1 0,0-1-8191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130 21 24575,'-17'0'0,"10"-1"0,1 1 0,-1 0 0,0 1 0,-10 1 0,15-1 0,-1 0 0,1 0 0,0 0 0,0 0 0,0 0 0,0 0 0,0 0 0,0 1 0,0-1 0,0 1 0,1-1 0,-1 1 0,1 0 0,-1 0 0,1-1 0,-1 1 0,0 3 0,-4 5 0,1 1 0,1 0 0,-1 1 0,2-1 0,0 1 0,0-1 0,1 1 0,0 0 0,1 0 0,1 17 0,0-27 0,1 0 0,-1 0 0,1 0 0,0 0 0,0 0 0,0 0 0,0 0 0,0-1 0,0 1 0,0 0 0,0 0 0,1-1 0,-1 1 0,1-1 0,-1 1 0,1-1 0,0 0 0,-1 0 0,1 1 0,0-1 0,0 0 0,0-1 0,0 1 0,0 0 0,0 0 0,0-1 0,0 1 0,0-1 0,4 0 0,9 2 0,0 0 0,0-2 0,18-1 0,-17 1 0,-5 0 0,-5 0 0,0 0 0,0 0 0,0-1 0,0 1 0,6-3 0,-10 3 0,0-1 0,0 0 0,-1 0 0,1 0 0,0 0 0,-1 0 0,1 0 0,-1 0 0,1 0 0,-1 0 0,0-1 0,1 1 0,-1-1 0,0 1 0,0-1 0,0 1 0,0-1 0,0 0 0,0 0 0,0-2 0,3-7 0,0-1 0,-2 0 0,1 0 0,-2 0 0,2-17 0,-3 24 0,0 0 0,0 0 0,-1 1 0,1-1 0,-1 0 0,0 1 0,0-1 0,0 1 0,-1-1 0,1 1 0,-1-1 0,-1 1 0,1 0 0,0 0 0,-1 0 0,-6-7 0,3 7-4,-1 1 0,1 0-1,-1 0 1,0 0 0,0 1 0,0 0-1,0 0 1,0 0 0,-12 0 0,-4-2-1319,12 2-5503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24575,'-2'2'0,"0"2"0,0 2 0,0 3 0,1 1 0,0 0 0,1 1 0,-1 1 0,1-1 0,0 0 0,1 0 0,-3-2 0,-1-1 0,1 1 0,0-2-8191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165 1 24575,'-7'0'0,"-7"-1"0,0 1 0,-1 1 0,1 0 0,0 1 0,-17 5 0,28-6 0,0 0 0,0 0 0,0 1 0,0-1 0,0 1 0,0-1 0,1 1 0,-1 0 0,0 0 0,1 0 0,0 0 0,-1 1 0,1-1 0,0 1 0,0-1 0,1 1 0,-1 0 0,0 0 0,1 0 0,0 0 0,-1 0 0,1 0 0,1 0 0,-1 0 0,0 0 0,1 0 0,-1 0 0,1 1 0,0 3 0,0-3 0,0 1 0,0 0 0,0 0 0,0 0 0,1 0 0,0 0 0,0 0 0,2 5 0,-2-8 0,1 0 0,-1 0 0,0-1 0,1 1 0,-1 0 0,1-1 0,0 1 0,0-1 0,-1 1 0,1-1 0,0 0 0,0 0 0,0 0 0,0 0 0,0 0 0,1 0 0,-1-1 0,0 1 0,4 0 0,15 3 0,0 0 0,0-2 0,0 0 0,0-2 0,24-2 0,-44 2 0,1 0 0,-1-1 0,0 1 0,0 0 0,0-1 0,0 1 0,1-1 0,-1 0 0,0 1 0,0-1 0,0 0 0,0 0 0,0 0 0,-1 1 0,1-1 0,0 0 0,0 0 0,-1 0 0,1 0 0,0-1 0,-1 1 0,1 0 0,-1 0 0,1 0 0,-1 0 0,0-1 0,1 1 0,-1 0 0,0 0 0,0-1 0,0 0 0,1-8 0,-1 1 0,0-1 0,-2-11 0,1 3 0,1 13 0,0 1 0,0 0 0,0 1 0,-1-1 0,1 0 0,-1 0 0,0 1 0,-1-5 0,1 7 0,0-1 0,0 1 0,0-1 0,0 1 0,0 0 0,-1-1 0,1 1 0,0 0 0,-1 0 0,1 0 0,-1 0 0,0 0 0,1 0 0,-1 0 0,0 0 0,-3 0 0,-38-13-1365,33 13-5461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6200" y="6540818"/>
            <a:ext cx="6478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83.png"/><Relationship Id="rId18" Type="http://schemas.openxmlformats.org/officeDocument/2006/relationships/customXml" Target="../ink/ink18.xml"/><Relationship Id="rId3" Type="http://schemas.openxmlformats.org/officeDocument/2006/relationships/image" Target="../media/image18.png"/><Relationship Id="rId7" Type="http://schemas.openxmlformats.org/officeDocument/2006/relationships/image" Target="../media/image80.png"/><Relationship Id="rId12" Type="http://schemas.openxmlformats.org/officeDocument/2006/relationships/customXml" Target="../ink/ink15.xml"/><Relationship Id="rId17" Type="http://schemas.openxmlformats.org/officeDocument/2006/relationships/image" Target="../media/image85.png"/><Relationship Id="rId2" Type="http://schemas.openxmlformats.org/officeDocument/2006/relationships/image" Target="../media/image17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5" Type="http://schemas.openxmlformats.org/officeDocument/2006/relationships/image" Target="../media/image84.png"/><Relationship Id="rId10" Type="http://schemas.openxmlformats.org/officeDocument/2006/relationships/customXml" Target="../ink/ink14.xml"/><Relationship Id="rId19" Type="http://schemas.openxmlformats.org/officeDocument/2006/relationships/image" Target="../media/image86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Relationship Id="rId14" Type="http://schemas.openxmlformats.org/officeDocument/2006/relationships/customXml" Target="../ink/ink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3" Type="http://schemas.openxmlformats.org/officeDocument/2006/relationships/image" Target="../media/image5.jpe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" Type="http://schemas.openxmlformats.org/officeDocument/2006/relationships/image" Target="../media/image4.jpe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13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45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910" y="2047238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Wireless Networks, </a:t>
            </a:r>
            <a:r>
              <a:rPr lang="en-US" sz="2800" dirty="0" err="1">
                <a:latin typeface="Calibri"/>
                <a:cs typeface="Calibri"/>
              </a:rPr>
              <a:t>WiFi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</a:t>
            </a:r>
            <a:r>
              <a:rPr lang="en-US" sz="2800" spc="-20" dirty="0">
                <a:latin typeface="Calibri"/>
                <a:cs typeface="Calibri"/>
              </a:rPr>
              <a:t>4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https://www.cs.montana.edu/pearsall/classes/fall2024/466/main.html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C4A5D-E4D4-2334-745B-5291A76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5692945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CF668-BF0F-988E-8D5E-1D428410F5AF}"/>
              </a:ext>
            </a:extLst>
          </p:cNvPr>
          <p:cNvSpPr txBox="1"/>
          <p:nvPr/>
        </p:nvSpPr>
        <p:spPr>
          <a:xfrm>
            <a:off x="6477000" y="990600"/>
            <a:ext cx="473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Wireless networks are an </a:t>
            </a:r>
            <a:r>
              <a:rPr lang="en-US" i="1" dirty="0"/>
              <a:t>extension </a:t>
            </a:r>
            <a:r>
              <a:rPr lang="en-US" dirty="0"/>
              <a:t>of the standard internet, and usually only occur at the </a:t>
            </a:r>
            <a:r>
              <a:rPr lang="en-US" i="1" dirty="0"/>
              <a:t>network edge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F79F3E-E460-FE04-2E7C-1A4FF7F62CA7}"/>
              </a:ext>
            </a:extLst>
          </p:cNvPr>
          <p:cNvSpPr txBox="1"/>
          <p:nvPr/>
        </p:nvSpPr>
        <p:spPr>
          <a:xfrm>
            <a:off x="2971800" y="2895600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(Wired)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332F69-AC02-AADD-F5F7-565B8B9C3AD1}"/>
              </a:ext>
            </a:extLst>
          </p:cNvPr>
          <p:cNvSpPr txBox="1"/>
          <p:nvPr/>
        </p:nvSpPr>
        <p:spPr>
          <a:xfrm>
            <a:off x="6477000" y="3393483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Wireless hosts connect to a </a:t>
            </a:r>
            <a:r>
              <a:rPr lang="en-US" b="1" dirty="0"/>
              <a:t>wireless access point </a:t>
            </a:r>
            <a:r>
              <a:rPr lang="en-US" dirty="0"/>
              <a:t>that will connect them to the greater internet. Typically linked to a geographic location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1704FC-5D31-040D-AEEA-99A44D4FFA9E}"/>
              </a:ext>
            </a:extLst>
          </p:cNvPr>
          <p:cNvSpPr txBox="1"/>
          <p:nvPr/>
        </p:nvSpPr>
        <p:spPr>
          <a:xfrm flipH="1">
            <a:off x="6477000" y="4451323"/>
            <a:ext cx="315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 towers </a:t>
            </a:r>
            <a:r>
              <a:rPr lang="en-US" dirty="0"/>
              <a:t>are the access points in cellular networks</a:t>
            </a:r>
          </a:p>
        </p:txBody>
      </p:sp>
      <p:pic>
        <p:nvPicPr>
          <p:cNvPr id="25" name="Picture 2" descr="Cell site - Wikipedia">
            <a:extLst>
              <a:ext uri="{FF2B5EF4-FFF2-40B4-BE49-F238E27FC236}">
                <a16:creationId xmlns:a16="http://schemas.microsoft.com/office/drawing/2014/main" id="{C0121679-2653-F175-80BF-5C448682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593036"/>
            <a:ext cx="1123170" cy="16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269DA1-5537-C416-205A-CEB40BEFCE86}"/>
              </a:ext>
            </a:extLst>
          </p:cNvPr>
          <p:cNvSpPr txBox="1"/>
          <p:nvPr/>
        </p:nvSpPr>
        <p:spPr>
          <a:xfrm>
            <a:off x="5486400" y="5481191"/>
            <a:ext cx="4554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not in range of a wireless access point, you will not be able to connect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16541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0C47B-934F-82E3-E697-7C4536D5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5487604" cy="3852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9C7AE-FBA5-9D5B-08DA-66DCB044FF3E}"/>
              </a:ext>
            </a:extLst>
          </p:cNvPr>
          <p:cNvSpPr txBox="1"/>
          <p:nvPr/>
        </p:nvSpPr>
        <p:spPr>
          <a:xfrm>
            <a:off x="6268456" y="2828835"/>
            <a:ext cx="483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Easer to create high bandwidth links over high frequency carriers, but higher frequencies lose energy more rapidly and it propagates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9880A-618C-9B71-6E1C-66C4237E3772}"/>
              </a:ext>
            </a:extLst>
          </p:cNvPr>
          <p:cNvSpPr txBox="1"/>
          <p:nvPr/>
        </p:nvSpPr>
        <p:spPr>
          <a:xfrm>
            <a:off x="6268456" y="4459068"/>
            <a:ext cx="532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lower frequencies are better for long distance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C58F7-3104-251C-00DB-0A919932C0F4}"/>
              </a:ext>
            </a:extLst>
          </p:cNvPr>
          <p:cNvSpPr txBox="1"/>
          <p:nvPr/>
        </p:nvSpPr>
        <p:spPr>
          <a:xfrm>
            <a:off x="914400" y="5486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802.11 = </a:t>
            </a:r>
            <a:r>
              <a:rPr lang="en-US" sz="2800" b="1" dirty="0" err="1"/>
              <a:t>WiFi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C8AB5-122A-EB13-575C-69DE40EF98A7}"/>
              </a:ext>
            </a:extLst>
          </p:cNvPr>
          <p:cNvSpPr txBox="1"/>
          <p:nvPr/>
        </p:nvSpPr>
        <p:spPr>
          <a:xfrm>
            <a:off x="3201002" y="5985749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(These are just Wireless and wireless LAN protocols, there are many more ways!)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E84DDFB-9C3D-0BDA-60E7-9EE77422C306}"/>
              </a:ext>
            </a:extLst>
          </p:cNvPr>
          <p:cNvSpPr/>
          <p:nvPr/>
        </p:nvSpPr>
        <p:spPr>
          <a:xfrm rot="9546994">
            <a:off x="2693609" y="2079879"/>
            <a:ext cx="329460" cy="21001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14EA6F7-5382-F6C2-3914-C57B24CB287C}"/>
              </a:ext>
            </a:extLst>
          </p:cNvPr>
          <p:cNvSpPr/>
          <p:nvPr/>
        </p:nvSpPr>
        <p:spPr>
          <a:xfrm rot="9546994">
            <a:off x="2729942" y="1128763"/>
            <a:ext cx="329460" cy="21001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1303D-835C-B737-6F8B-23C2EA911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9636368" cy="4562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7E6440-0934-4A76-3059-BC7CEB76D113}"/>
              </a:ext>
            </a:extLst>
          </p:cNvPr>
          <p:cNvSpPr/>
          <p:nvPr/>
        </p:nvSpPr>
        <p:spPr>
          <a:xfrm>
            <a:off x="6858000" y="3429000"/>
            <a:ext cx="36576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2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72ECE-469C-7B02-82F1-09CFB6697460}"/>
              </a:ext>
            </a:extLst>
          </p:cNvPr>
          <p:cNvSpPr/>
          <p:nvPr/>
        </p:nvSpPr>
        <p:spPr>
          <a:xfrm>
            <a:off x="6858000" y="3429000"/>
            <a:ext cx="36576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420B-4164-C4F6-8B62-2C296FCD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33600"/>
            <a:ext cx="4252455" cy="4271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EF415-F130-8718-87FA-EF79DB28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065615"/>
            <a:ext cx="4312042" cy="3747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BFEF8-189D-3FF8-BE79-12E84148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05000"/>
            <a:ext cx="3407494" cy="4201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96DDF-79BE-A203-9F4D-ED7B97CAE0C1}"/>
              </a:ext>
            </a:extLst>
          </p:cNvPr>
          <p:cNvSpPr txBox="1"/>
          <p:nvPr/>
        </p:nvSpPr>
        <p:spPr>
          <a:xfrm>
            <a:off x="228600" y="709461"/>
            <a:ext cx="7654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 hoc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base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can only transmit to other nodes within link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organize themselves into a network: route amongst themselves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A22F3-7AF1-89DE-BD63-3BE6FCDD63F0}"/>
              </a:ext>
            </a:extLst>
          </p:cNvPr>
          <p:cNvSpPr txBox="1"/>
          <p:nvPr/>
        </p:nvSpPr>
        <p:spPr>
          <a:xfrm>
            <a:off x="8364222" y="5205233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advantageous where infrastructure may be damaged or not available</a:t>
            </a:r>
          </a:p>
        </p:txBody>
      </p:sp>
    </p:spTree>
    <p:extLst>
      <p:ext uri="{BB962C8B-B14F-4D97-AF65-F5344CB8AC3E}">
        <p14:creationId xmlns:p14="http://schemas.microsoft.com/office/powerpoint/2010/main" val="384584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E28218E-AE75-478C-3422-2BCED26F1BF7}"/>
              </a:ext>
            </a:extLst>
          </p:cNvPr>
          <p:cNvSpPr txBox="1">
            <a:spLocks/>
          </p:cNvSpPr>
          <p:nvPr/>
        </p:nvSpPr>
        <p:spPr>
          <a:xfrm>
            <a:off x="76200" y="64947"/>
            <a:ext cx="10515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b="1" dirty="0"/>
              <a:t>Wireless network taxonomy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1BBBDF27-9979-97E5-AF07-931BF6A91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1546225"/>
            <a:ext cx="16738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single hop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7FEB96FB-885A-2993-50B7-C4DB4E8D3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565275"/>
            <a:ext cx="21818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multiple hops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2034BA99-1A3B-E769-0EAD-929DA99A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316" y="2387600"/>
            <a:ext cx="218297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</a:p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(e.g., APs)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3ADA434B-3756-A869-655A-8339C1ED1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963" y="4057650"/>
            <a:ext cx="18987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no</a:t>
            </a:r>
          </a:p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95FCCF43-779A-55E1-8A99-F49F66680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2243138"/>
            <a:ext cx="302259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connects to  base station (WiFi, cellular) which connects to  larger Internet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59C7DD8C-509C-5006-2671-8F87B0931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0" y="3854450"/>
            <a:ext cx="3365500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cs typeface="+mn-cs"/>
              </a:rPr>
              <a:t>Internet (Bluetooth, ad hoc nets)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9DDF8B61-F143-31EC-9F13-171708C8F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114" y="2247900"/>
            <a:ext cx="3826186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may have to relay through several wireless nodes to connect to larger 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Internet: </a:t>
            </a:r>
            <a:r>
              <a:rPr lang="en-US" sz="2400" i="1" dirty="0">
                <a:latin typeface="+mn-lt"/>
                <a:cs typeface="+mn-cs"/>
              </a:rPr>
              <a:t>mesh net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4DC23A19-843D-5863-17AD-E2EFD009A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411" y="3856038"/>
            <a:ext cx="400468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 Internet. May have to relay to reach other  a given wireless node MANET, VANET</a:t>
            </a:r>
            <a:endParaRPr lang="en-US" sz="2400" i="1" dirty="0">
              <a:latin typeface="+mn-lt"/>
              <a:cs typeface="+mn-cs"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732B5D48-1F8F-32DD-66FF-FAAB7BCBE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568450"/>
            <a:ext cx="10172700" cy="3849688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82CF505C-F3F9-4EAB-863B-BB24215F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1592263"/>
            <a:ext cx="0" cy="38179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F956F8E8-662A-E894-F28B-C3CC64BF8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738" y="1592263"/>
            <a:ext cx="30162" cy="38433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C4D47C-7350-406B-A08D-720874336466}"/>
              </a:ext>
            </a:extLst>
          </p:cNvPr>
          <p:cNvCxnSpPr>
            <a:cxnSpLocks/>
          </p:cNvCxnSpPr>
          <p:nvPr/>
        </p:nvCxnSpPr>
        <p:spPr>
          <a:xfrm>
            <a:off x="1028700" y="2058194"/>
            <a:ext cx="10185400" cy="0"/>
          </a:xfrm>
          <a:prstGeom prst="line">
            <a:avLst/>
          </a:prstGeom>
          <a:ln w="22225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0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B47622C-A4D9-28CC-7560-4F75BBE2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9865"/>
            <a:ext cx="10515600" cy="894622"/>
          </a:xfrm>
        </p:spPr>
        <p:txBody>
          <a:bodyPr>
            <a:normAutofit/>
          </a:bodyPr>
          <a:lstStyle/>
          <a:p>
            <a:r>
              <a:rPr lang="en-US" sz="2800" b="1" dirty="0"/>
              <a:t>Wireless link characteristics: fading (attenuation)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8928644-30F1-9E6B-751A-5ADB6186F5FE}"/>
              </a:ext>
            </a:extLst>
          </p:cNvPr>
          <p:cNvSpPr txBox="1">
            <a:spLocks noChangeArrowheads="1"/>
          </p:cNvSpPr>
          <p:nvPr/>
        </p:nvSpPr>
        <p:spPr>
          <a:xfrm>
            <a:off x="433741" y="1414430"/>
            <a:ext cx="10869259" cy="374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7" lvl="1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sz="2800" dirty="0">
                <a:solidFill>
                  <a:srgbClr val="C00000"/>
                </a:solidFill>
              </a:rPr>
              <a:t>Wireless </a:t>
            </a:r>
            <a:r>
              <a:rPr lang="en-US" sz="2800" dirty="0"/>
              <a:t>radio signal attenuates (loses power) as it propagates (free space “path loss”)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794F3-BC73-5155-6257-3FEE3529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02" y="3020917"/>
            <a:ext cx="2755900" cy="1816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86491D5-9A87-E905-9D6E-F693F83BCC64}"/>
              </a:ext>
            </a:extLst>
          </p:cNvPr>
          <p:cNvGrpSpPr/>
          <p:nvPr/>
        </p:nvGrpSpPr>
        <p:grpSpPr>
          <a:xfrm>
            <a:off x="1924776" y="2763553"/>
            <a:ext cx="4094775" cy="1448571"/>
            <a:chOff x="1924776" y="2763553"/>
            <a:chExt cx="4094775" cy="14485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6AC8C2-5D9C-3A9B-AFC1-28F705191A8C}"/>
                </a:ext>
              </a:extLst>
            </p:cNvPr>
            <p:cNvSpPr txBox="1"/>
            <p:nvPr/>
          </p:nvSpPr>
          <p:spPr>
            <a:xfrm>
              <a:off x="1924776" y="2763553"/>
              <a:ext cx="40947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Free space path loss ~ (</a:t>
              </a:r>
              <a:r>
                <a:rPr lang="en-US" sz="2800" i="1" dirty="0"/>
                <a:t>fd</a:t>
              </a:r>
              <a:r>
                <a:rPr lang="en-US" sz="2800" dirty="0"/>
                <a:t>)</a:t>
              </a:r>
              <a:r>
                <a:rPr lang="en-US" sz="2800" baseline="30000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1F62E-8D33-6E28-4CB3-2ADF51E95602}"/>
                </a:ext>
              </a:extLst>
            </p:cNvPr>
            <p:cNvSpPr txBox="1"/>
            <p:nvPr/>
          </p:nvSpPr>
          <p:spPr>
            <a:xfrm>
              <a:off x="3254628" y="3381127"/>
              <a:ext cx="16906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</a:t>
              </a:r>
              <a:r>
                <a:rPr lang="en-US" sz="2400" dirty="0"/>
                <a:t>: frequency</a:t>
              </a:r>
            </a:p>
            <a:p>
              <a:r>
                <a:rPr lang="en-US" sz="2400" i="1" dirty="0"/>
                <a:t>d</a:t>
              </a:r>
              <a:r>
                <a:rPr lang="en-US" sz="2400" dirty="0"/>
                <a:t>: distance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9BCDB3-10F4-86A2-4C44-BBB6B4995249}"/>
              </a:ext>
            </a:extLst>
          </p:cNvPr>
          <p:cNvGrpSpPr/>
          <p:nvPr/>
        </p:nvGrpSpPr>
        <p:grpSpPr>
          <a:xfrm>
            <a:off x="2999798" y="3391947"/>
            <a:ext cx="5092884" cy="2514310"/>
            <a:chOff x="2999798" y="3391947"/>
            <a:chExt cx="5092884" cy="25143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30D390-E1B1-DCC5-8E82-A1A088B67FDF}"/>
                </a:ext>
              </a:extLst>
            </p:cNvPr>
            <p:cNvCxnSpPr/>
            <p:nvPr/>
          </p:nvCxnSpPr>
          <p:spPr>
            <a:xfrm>
              <a:off x="5546035" y="3391947"/>
              <a:ext cx="0" cy="1496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94A0EE-A8D7-3232-5CE9-4C4A756F1DCE}"/>
                </a:ext>
              </a:extLst>
            </p:cNvPr>
            <p:cNvGrpSpPr/>
            <p:nvPr/>
          </p:nvGrpSpPr>
          <p:grpSpPr>
            <a:xfrm>
              <a:off x="2999798" y="5249300"/>
              <a:ext cx="5092884" cy="656957"/>
              <a:chOff x="4839751" y="4930304"/>
              <a:chExt cx="5092884" cy="6569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974DAB-FBF3-A100-58CC-A66907423511}"/>
                  </a:ext>
                </a:extLst>
              </p:cNvPr>
              <p:cNvSpPr txBox="1"/>
              <p:nvPr/>
            </p:nvSpPr>
            <p:spPr>
              <a:xfrm>
                <a:off x="4839751" y="4930304"/>
                <a:ext cx="2057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higher frequency or longer distance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4F6E23-337F-000F-69CE-C024EAA1F98F}"/>
                  </a:ext>
                </a:extLst>
              </p:cNvPr>
              <p:cNvSpPr txBox="1"/>
              <p:nvPr/>
            </p:nvSpPr>
            <p:spPr>
              <a:xfrm>
                <a:off x="7973107" y="4940930"/>
                <a:ext cx="19595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larger free space </a:t>
                </a:r>
              </a:p>
              <a:p>
                <a:r>
                  <a:rPr lang="en-US" dirty="0"/>
                  <a:t>path loss</a:t>
                </a:r>
              </a:p>
            </p:txBody>
          </p:sp>
          <p:sp>
            <p:nvSpPr>
              <p:cNvPr id="27" name="Right Arrow 14">
                <a:extLst>
                  <a:ext uri="{FF2B5EF4-FFF2-40B4-BE49-F238E27FC236}">
                    <a16:creationId xmlns:a16="http://schemas.microsoft.com/office/drawing/2014/main" id="{C993C5DA-11B9-DF8B-1C1D-B576337E6574}"/>
                  </a:ext>
                </a:extLst>
              </p:cNvPr>
              <p:cNvSpPr/>
              <p:nvPr/>
            </p:nvSpPr>
            <p:spPr>
              <a:xfrm>
                <a:off x="6896989" y="5116645"/>
                <a:ext cx="978408" cy="29490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79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FB29FFA-0FAD-B49A-5740-0CC6451D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53" y="157661"/>
            <a:ext cx="10515600" cy="430887"/>
          </a:xfrm>
        </p:spPr>
        <p:txBody>
          <a:bodyPr/>
          <a:lstStyle/>
          <a:p>
            <a:r>
              <a:rPr lang="en-US" sz="2800" b="1" dirty="0"/>
              <a:t>Wireless link characteristics: multipath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27018B7-95E9-E0E6-9728-6FFAAFD4A94C}"/>
              </a:ext>
            </a:extLst>
          </p:cNvPr>
          <p:cNvSpPr txBox="1">
            <a:spLocks noChangeArrowheads="1"/>
          </p:cNvSpPr>
          <p:nvPr/>
        </p:nvSpPr>
        <p:spPr>
          <a:xfrm>
            <a:off x="433741" y="1130543"/>
            <a:ext cx="10869259" cy="1372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7" lvl="1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sz="2800" dirty="0">
                <a:solidFill>
                  <a:srgbClr val="C00000"/>
                </a:solidFill>
              </a:rPr>
              <a:t>multipath propagation: </a:t>
            </a:r>
            <a:r>
              <a:rPr lang="en-US" sz="2800" dirty="0"/>
              <a:t>radio signal reflects off objects ground, built environment, arriving at destination at slightly different times</a:t>
            </a:r>
            <a:endParaRPr lang="en-US" dirty="0">
              <a:latin typeface="Gill Sans MT" charset="0"/>
            </a:endParaRPr>
          </a:p>
          <a:p>
            <a:pPr marL="407987" lvl="1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46C3-D079-04BA-8AB5-089E7A269203}"/>
              </a:ext>
            </a:extLst>
          </p:cNvPr>
          <p:cNvGrpSpPr/>
          <p:nvPr/>
        </p:nvGrpSpPr>
        <p:grpSpPr>
          <a:xfrm flipH="1">
            <a:off x="5760437" y="4298161"/>
            <a:ext cx="1120967" cy="365125"/>
            <a:chOff x="8493165" y="2029804"/>
            <a:chExt cx="849312" cy="226109"/>
          </a:xfrm>
        </p:grpSpPr>
        <p:pic>
          <p:nvPicPr>
            <p:cNvPr id="17" name="Picture 603" descr="car_icon_small">
              <a:extLst>
                <a:ext uri="{FF2B5EF4-FFF2-40B4-BE49-F238E27FC236}">
                  <a16:creationId xmlns:a16="http://schemas.microsoft.com/office/drawing/2014/main" id="{D9F978A7-5A5F-4156-5368-4660C22E2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17" descr="antenna_stylized">
              <a:extLst>
                <a:ext uri="{FF2B5EF4-FFF2-40B4-BE49-F238E27FC236}">
                  <a16:creationId xmlns:a16="http://schemas.microsoft.com/office/drawing/2014/main" id="{C10C45BE-CEEE-7C99-DE3C-EF3171C1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F7DDB0-D049-84A9-49D8-472D42CECD81}"/>
              </a:ext>
            </a:extLst>
          </p:cNvPr>
          <p:cNvGrpSpPr/>
          <p:nvPr/>
        </p:nvGrpSpPr>
        <p:grpSpPr>
          <a:xfrm>
            <a:off x="4055467" y="3827615"/>
            <a:ext cx="457200" cy="848265"/>
            <a:chOff x="2392033" y="2938550"/>
            <a:chExt cx="457200" cy="848265"/>
          </a:xfrm>
        </p:grpSpPr>
        <p:pic>
          <p:nvPicPr>
            <p:cNvPr id="20" name="Picture 799" descr="cell_tower_radiation copy">
              <a:extLst>
                <a:ext uri="{FF2B5EF4-FFF2-40B4-BE49-F238E27FC236}">
                  <a16:creationId xmlns:a16="http://schemas.microsoft.com/office/drawing/2014/main" id="{A368F681-59D6-A61B-8D47-14D8D1CB4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033" y="2938550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Oval 800">
              <a:extLst>
                <a:ext uri="{FF2B5EF4-FFF2-40B4-BE49-F238E27FC236}">
                  <a16:creationId xmlns:a16="http://schemas.microsoft.com/office/drawing/2014/main" id="{4AC384F5-76BF-49A6-021A-8DD8BFC56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708" y="3073378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Group 783">
              <a:extLst>
                <a:ext uri="{FF2B5EF4-FFF2-40B4-BE49-F238E27FC236}">
                  <a16:creationId xmlns:a16="http://schemas.microsoft.com/office/drawing/2014/main" id="{45F5E575-763A-D021-631D-EFD2765D21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4451" y="3089758"/>
              <a:ext cx="260874" cy="697057"/>
              <a:chOff x="3130" y="3288"/>
              <a:chExt cx="410" cy="742"/>
            </a:xfrm>
          </p:grpSpPr>
          <p:sp>
            <p:nvSpPr>
              <p:cNvPr id="23" name="Line 270">
                <a:extLst>
                  <a:ext uri="{FF2B5EF4-FFF2-40B4-BE49-F238E27FC236}">
                    <a16:creationId xmlns:a16="http://schemas.microsoft.com/office/drawing/2014/main" id="{8A88E278-010D-EB18-F1CF-DE70AAE88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" name="Line 271">
                <a:extLst>
                  <a:ext uri="{FF2B5EF4-FFF2-40B4-BE49-F238E27FC236}">
                    <a16:creationId xmlns:a16="http://schemas.microsoft.com/office/drawing/2014/main" id="{3170702E-1F0D-8F89-8765-49B0ED309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2A94B412-3970-A578-D853-6910485E6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AF786B61-AE4D-7489-6E19-C67C968DCA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0" name="Line 274">
                <a:extLst>
                  <a:ext uri="{FF2B5EF4-FFF2-40B4-BE49-F238E27FC236}">
                    <a16:creationId xmlns:a16="http://schemas.microsoft.com/office/drawing/2014/main" id="{63CF8A40-D349-4385-63BB-EC69E96363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1" name="Line 275">
                <a:extLst>
                  <a:ext uri="{FF2B5EF4-FFF2-40B4-BE49-F238E27FC236}">
                    <a16:creationId xmlns:a16="http://schemas.microsoft.com/office/drawing/2014/main" id="{0EFAC37E-1012-C412-2EE8-78703F8A7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2" name="Line 276">
                <a:extLst>
                  <a:ext uri="{FF2B5EF4-FFF2-40B4-BE49-F238E27FC236}">
                    <a16:creationId xmlns:a16="http://schemas.microsoft.com/office/drawing/2014/main" id="{20DB9F59-6993-B23E-759D-5796BFCF1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3" name="Line 277">
                <a:extLst>
                  <a:ext uri="{FF2B5EF4-FFF2-40B4-BE49-F238E27FC236}">
                    <a16:creationId xmlns:a16="http://schemas.microsoft.com/office/drawing/2014/main" id="{C78F8E77-6599-3F39-1A08-BE486404A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4" name="Line 278">
                <a:extLst>
                  <a:ext uri="{FF2B5EF4-FFF2-40B4-BE49-F238E27FC236}">
                    <a16:creationId xmlns:a16="http://schemas.microsoft.com/office/drawing/2014/main" id="{AA7BD456-0837-7A06-F9FD-A35E34744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5" name="Line 279">
                <a:extLst>
                  <a:ext uri="{FF2B5EF4-FFF2-40B4-BE49-F238E27FC236}">
                    <a16:creationId xmlns:a16="http://schemas.microsoft.com/office/drawing/2014/main" id="{A9F7246B-1005-A106-7128-9FA8F0441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6" name="Line 280">
                <a:extLst>
                  <a:ext uri="{FF2B5EF4-FFF2-40B4-BE49-F238E27FC236}">
                    <a16:creationId xmlns:a16="http://schemas.microsoft.com/office/drawing/2014/main" id="{40317D69-D5F5-36F4-0738-D938A57B9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7" name="Line 281">
                <a:extLst>
                  <a:ext uri="{FF2B5EF4-FFF2-40B4-BE49-F238E27FC236}">
                    <a16:creationId xmlns:a16="http://schemas.microsoft.com/office/drawing/2014/main" id="{513FAACC-C354-9E53-AE7A-4FCD485D7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8" name="Line 282">
                <a:extLst>
                  <a:ext uri="{FF2B5EF4-FFF2-40B4-BE49-F238E27FC236}">
                    <a16:creationId xmlns:a16="http://schemas.microsoft.com/office/drawing/2014/main" id="{0DC25336-E9BE-188B-3347-A61B9603C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9" name="Line 283">
                <a:extLst>
                  <a:ext uri="{FF2B5EF4-FFF2-40B4-BE49-F238E27FC236}">
                    <a16:creationId xmlns:a16="http://schemas.microsoft.com/office/drawing/2014/main" id="{014F6663-B4E9-27A4-10E2-F4E9C6678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0" name="Line 284">
                <a:extLst>
                  <a:ext uri="{FF2B5EF4-FFF2-40B4-BE49-F238E27FC236}">
                    <a16:creationId xmlns:a16="http://schemas.microsoft.com/office/drawing/2014/main" id="{E540FF9A-CFF0-A022-4E93-50050CF2E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5F3078D-311E-DBA6-4403-C70AFCFE9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575" y="2466372"/>
            <a:ext cx="1034924" cy="12879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D626D2-8935-E6E6-A0F9-236A75A3A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71" y="3335979"/>
            <a:ext cx="1430167" cy="1127120"/>
          </a:xfrm>
          <a:prstGeom prst="rect">
            <a:avLst/>
          </a:prstGeom>
        </p:spPr>
      </p:pic>
      <p:sp>
        <p:nvSpPr>
          <p:cNvPr id="43" name="Freeform 461">
            <a:extLst>
              <a:ext uri="{FF2B5EF4-FFF2-40B4-BE49-F238E27FC236}">
                <a16:creationId xmlns:a16="http://schemas.microsoft.com/office/drawing/2014/main" id="{B258566A-52A2-D29D-EB92-5C328BF2FC84}"/>
              </a:ext>
            </a:extLst>
          </p:cNvPr>
          <p:cNvSpPr/>
          <p:nvPr/>
        </p:nvSpPr>
        <p:spPr>
          <a:xfrm>
            <a:off x="4332157" y="3478655"/>
            <a:ext cx="2358765" cy="778552"/>
          </a:xfrm>
          <a:custGeom>
            <a:avLst/>
            <a:gdLst>
              <a:gd name="connsiteX0" fmla="*/ 0 w 2263515"/>
              <a:gd name="connsiteY0" fmla="*/ 824459 h 1064302"/>
              <a:gd name="connsiteX1" fmla="*/ 2263515 w 2263515"/>
              <a:gd name="connsiteY1" fmla="*/ 0 h 1064302"/>
              <a:gd name="connsiteX2" fmla="*/ 1933732 w 2263515"/>
              <a:gd name="connsiteY2" fmla="*/ 1064302 h 106430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8765" h="778552">
                <a:moveTo>
                  <a:pt x="0" y="538709"/>
                </a:moveTo>
                <a:lnTo>
                  <a:pt x="2358765" y="0"/>
                </a:lnTo>
                <a:cubicBezTo>
                  <a:pt x="2036989" y="612080"/>
                  <a:pt x="2323611" y="78563"/>
                  <a:pt x="1933732" y="778552"/>
                </a:cubicBezTo>
              </a:path>
            </a:pathLst>
          </a:custGeom>
          <a:noFill/>
          <a:ln w="25400">
            <a:solidFill>
              <a:srgbClr val="CC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62">
            <a:extLst>
              <a:ext uri="{FF2B5EF4-FFF2-40B4-BE49-F238E27FC236}">
                <a16:creationId xmlns:a16="http://schemas.microsoft.com/office/drawing/2014/main" id="{568B45AD-2877-F08E-55E0-73C1B4018B89}"/>
              </a:ext>
            </a:extLst>
          </p:cNvPr>
          <p:cNvSpPr/>
          <p:nvPr/>
        </p:nvSpPr>
        <p:spPr>
          <a:xfrm>
            <a:off x="4400550" y="4019550"/>
            <a:ext cx="4133850" cy="342900"/>
          </a:xfrm>
          <a:custGeom>
            <a:avLst/>
            <a:gdLst>
              <a:gd name="connsiteX0" fmla="*/ 0 w 4133850"/>
              <a:gd name="connsiteY0" fmla="*/ 0 h 342900"/>
              <a:gd name="connsiteX1" fmla="*/ 4133850 w 4133850"/>
              <a:gd name="connsiteY1" fmla="*/ 171450 h 342900"/>
              <a:gd name="connsiteX2" fmla="*/ 2305050 w 4133850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3850" h="342900">
                <a:moveTo>
                  <a:pt x="0" y="0"/>
                </a:moveTo>
                <a:lnTo>
                  <a:pt x="4133850" y="171450"/>
                </a:lnTo>
                <a:lnTo>
                  <a:pt x="2305050" y="342900"/>
                </a:lnTo>
              </a:path>
            </a:pathLst>
          </a:custGeom>
          <a:noFill/>
          <a:ln w="25400">
            <a:solidFill>
              <a:srgbClr val="7030A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BBD4E7-DE2E-1445-2F7C-426F1D63A96D}"/>
              </a:ext>
            </a:extLst>
          </p:cNvPr>
          <p:cNvCxnSpPr>
            <a:stCxn id="43" idx="0"/>
          </p:cNvCxnSpPr>
          <p:nvPr/>
        </p:nvCxnSpPr>
        <p:spPr>
          <a:xfrm>
            <a:off x="4332157" y="4017364"/>
            <a:ext cx="1569676" cy="37011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5F88CD-B636-69FB-3B41-E3513354FEEB}"/>
              </a:ext>
            </a:extLst>
          </p:cNvPr>
          <p:cNvSpPr txBox="1"/>
          <p:nvPr/>
        </p:nvSpPr>
        <p:spPr>
          <a:xfrm>
            <a:off x="4557334" y="4277690"/>
            <a:ext cx="1072666" cy="441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line of sight </a:t>
            </a:r>
          </a:p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(LOS) path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F5692-D1F3-35BB-8781-284E12EBA56A}"/>
              </a:ext>
            </a:extLst>
          </p:cNvPr>
          <p:cNvSpPr txBox="1"/>
          <p:nvPr/>
        </p:nvSpPr>
        <p:spPr>
          <a:xfrm>
            <a:off x="5411653" y="3260795"/>
            <a:ext cx="121264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rgbClr val="CC0000"/>
                </a:solidFill>
              </a:rPr>
              <a:t>reflected path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B0EDBC-BBF7-D5D6-B08A-77A0FE7B28D7}"/>
              </a:ext>
            </a:extLst>
          </p:cNvPr>
          <p:cNvSpPr txBox="1"/>
          <p:nvPr/>
        </p:nvSpPr>
        <p:spPr>
          <a:xfrm>
            <a:off x="7153237" y="4338503"/>
            <a:ext cx="121264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rgbClr val="7030A0"/>
                </a:solidFill>
              </a:rPr>
              <a:t>reflected</a:t>
            </a:r>
            <a:r>
              <a:rPr lang="en-US" sz="1400" dirty="0">
                <a:solidFill>
                  <a:srgbClr val="0000A3"/>
                </a:solidFill>
              </a:rPr>
              <a:t> path</a:t>
            </a:r>
          </a:p>
        </p:txBody>
      </p:sp>
    </p:spTree>
    <p:extLst>
      <p:ext uri="{BB962C8B-B14F-4D97-AF65-F5344CB8AC3E}">
        <p14:creationId xmlns:p14="http://schemas.microsoft.com/office/powerpoint/2010/main" val="206142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FB29FFA-0FAD-B49A-5740-0CC6451D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53" y="157661"/>
            <a:ext cx="10515600" cy="430887"/>
          </a:xfrm>
        </p:spPr>
        <p:txBody>
          <a:bodyPr/>
          <a:lstStyle/>
          <a:p>
            <a:r>
              <a:rPr lang="en-US" sz="2800" b="1" dirty="0"/>
              <a:t>Wireless link characteristics: multipath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8F3DA-4DF1-1A2E-550D-0C3724BC8C92}"/>
              </a:ext>
            </a:extLst>
          </p:cNvPr>
          <p:cNvSpPr txBox="1"/>
          <p:nvPr/>
        </p:nvSpPr>
        <p:spPr>
          <a:xfrm>
            <a:off x="228600" y="685800"/>
            <a:ext cx="10591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Important differences from wired link…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Decreased signal strength</a:t>
            </a:r>
            <a:r>
              <a:rPr lang="en-US" dirty="0"/>
              <a:t>: radio signal attenuates as it propagates through matter (path loss)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Interference from other sources</a:t>
            </a:r>
            <a:r>
              <a:rPr lang="en-US" dirty="0"/>
              <a:t>: wireless network frequencies (such as 2.4 </a:t>
            </a:r>
            <a:r>
              <a:rPr lang="en-US" dirty="0" err="1"/>
              <a:t>ghz</a:t>
            </a:r>
            <a:r>
              <a:rPr lang="en-US" dirty="0"/>
              <a:t>) shared by many devices will cause interferences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Multipath propagation</a:t>
            </a:r>
            <a:r>
              <a:rPr lang="en-US" dirty="0"/>
              <a:t>: radio signal reflects off objects ground, arriving at destination at slightly different speeds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makes wireless link communication much more challenging, compared to wired links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CEC8B-7666-17D3-6A1C-12498A90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7" y="4309080"/>
            <a:ext cx="5006385" cy="1863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0B3F9D-1C4B-03EE-3D27-0B80D59F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157722"/>
            <a:ext cx="4418920" cy="22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1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FB29FFA-0FAD-B49A-5740-0CC6451D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53" y="157661"/>
            <a:ext cx="10515600" cy="430887"/>
          </a:xfrm>
        </p:spPr>
        <p:txBody>
          <a:bodyPr/>
          <a:lstStyle/>
          <a:p>
            <a:r>
              <a:rPr lang="en-US" sz="2800" b="1" dirty="0"/>
              <a:t>Wireless link characteristics: multipath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C9769-40AA-BD9D-BD4C-7C951D1E1FFE}"/>
              </a:ext>
            </a:extLst>
          </p:cNvPr>
          <p:cNvSpPr txBox="1"/>
          <p:nvPr/>
        </p:nvSpPr>
        <p:spPr>
          <a:xfrm>
            <a:off x="381000" y="914400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links have a threshold value they must operate over</a:t>
            </a:r>
          </a:p>
          <a:p>
            <a:r>
              <a:rPr lang="en-US" dirty="0">
                <a:sym typeface="Wingdings" panose="05000000000000000000" pitchFamily="2" charset="2"/>
              </a:rPr>
              <a:t> If the wireless link does not meet this threshold, then a receiver cannot extract signal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A0392-693A-8499-B9D5-BA46F76D5AB5}"/>
              </a:ext>
            </a:extLst>
          </p:cNvPr>
          <p:cNvSpPr txBox="1"/>
          <p:nvPr/>
        </p:nvSpPr>
        <p:spPr>
          <a:xfrm>
            <a:off x="381000" y="1752600"/>
            <a:ext cx="7014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SNR: signal-to-noise ratio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Larger SNR – easier to extract signal from noise (more power) (good thing)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BER: Bit Error Rate</a:t>
            </a:r>
          </a:p>
          <a:p>
            <a:r>
              <a:rPr lang="en-US" dirty="0">
                <a:sym typeface="Wingdings" panose="05000000000000000000" pitchFamily="2" charset="2"/>
              </a:rPr>
              <a:t> Large BER – data is corrupted more frequently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D56A6-CCE7-5BB1-7F07-25D929CB76D7}"/>
              </a:ext>
            </a:extLst>
          </p:cNvPr>
          <p:cNvSpPr txBox="1"/>
          <p:nvPr/>
        </p:nvSpPr>
        <p:spPr>
          <a:xfrm>
            <a:off x="381000" y="3733800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SNR vs BER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Given physical layer</a:t>
            </a:r>
            <a:r>
              <a:rPr lang="en-US" dirty="0"/>
              <a:t>: increase power </a:t>
            </a:r>
            <a:r>
              <a:rPr lang="en-US" dirty="0">
                <a:sym typeface="Wingdings" panose="05000000000000000000" pitchFamily="2" charset="2"/>
              </a:rPr>
              <a:t> increase SNR  decrease 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ym typeface="Wingdings" panose="05000000000000000000" pitchFamily="2" charset="2"/>
              </a:rPr>
              <a:t>Given SNR</a:t>
            </a:r>
            <a:r>
              <a:rPr lang="en-US" dirty="0">
                <a:sym typeface="Wingdings" panose="05000000000000000000" pitchFamily="2" charset="2"/>
              </a:rPr>
              <a:t>: choose physical layer that meets BER requirement, giving highest throughput</a:t>
            </a:r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FB28325D-9CB5-0070-0DD2-BDDC4D462F03}"/>
              </a:ext>
            </a:extLst>
          </p:cNvPr>
          <p:cNvSpPr>
            <a:spLocks/>
          </p:cNvSpPr>
          <p:nvPr/>
        </p:nvSpPr>
        <p:spPr bwMode="auto">
          <a:xfrm>
            <a:off x="8178600" y="2019300"/>
            <a:ext cx="609600" cy="2527300"/>
          </a:xfrm>
          <a:custGeom>
            <a:avLst/>
            <a:gdLst>
              <a:gd name="T0" fmla="*/ 0 w 384"/>
              <a:gd name="T1" fmla="*/ 0 h 1592"/>
              <a:gd name="T2" fmla="*/ 2147483647 w 384"/>
              <a:gd name="T3" fmla="*/ 2147483647 h 1592"/>
              <a:gd name="T4" fmla="*/ 2147483647 w 384"/>
              <a:gd name="T5" fmla="*/ 2147483647 h 1592"/>
              <a:gd name="T6" fmla="*/ 2147483647 w 384"/>
              <a:gd name="T7" fmla="*/ 2147483647 h 15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4" h="1592">
                <a:moveTo>
                  <a:pt x="0" y="0"/>
                </a:moveTo>
                <a:cubicBezTo>
                  <a:pt x="66" y="110"/>
                  <a:pt x="133" y="220"/>
                  <a:pt x="184" y="384"/>
                </a:cubicBezTo>
                <a:cubicBezTo>
                  <a:pt x="235" y="548"/>
                  <a:pt x="271" y="783"/>
                  <a:pt x="304" y="984"/>
                </a:cubicBezTo>
                <a:cubicBezTo>
                  <a:pt x="337" y="1185"/>
                  <a:pt x="371" y="1492"/>
                  <a:pt x="384" y="1592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1F6843F-1B61-8134-74C1-5B688B7C6A46}"/>
              </a:ext>
            </a:extLst>
          </p:cNvPr>
          <p:cNvSpPr>
            <a:spLocks/>
          </p:cNvSpPr>
          <p:nvPr/>
        </p:nvSpPr>
        <p:spPr bwMode="auto">
          <a:xfrm>
            <a:off x="8826300" y="1689100"/>
            <a:ext cx="685800" cy="2857500"/>
          </a:xfrm>
          <a:custGeom>
            <a:avLst/>
            <a:gdLst>
              <a:gd name="T0" fmla="*/ 0 w 432"/>
              <a:gd name="T1" fmla="*/ 0 h 1800"/>
              <a:gd name="T2" fmla="*/ 2147483647 w 432"/>
              <a:gd name="T3" fmla="*/ 2147483647 h 1800"/>
              <a:gd name="T4" fmla="*/ 2147483647 w 432"/>
              <a:gd name="T5" fmla="*/ 2147483647 h 1800"/>
              <a:gd name="T6" fmla="*/ 2147483647 w 432"/>
              <a:gd name="T7" fmla="*/ 2147483647 h 1800"/>
              <a:gd name="T8" fmla="*/ 2147483647 w 432"/>
              <a:gd name="T9" fmla="*/ 2147483647 h 1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2" h="1800">
                <a:moveTo>
                  <a:pt x="0" y="0"/>
                </a:moveTo>
                <a:cubicBezTo>
                  <a:pt x="62" y="98"/>
                  <a:pt x="125" y="196"/>
                  <a:pt x="168" y="296"/>
                </a:cubicBezTo>
                <a:cubicBezTo>
                  <a:pt x="211" y="396"/>
                  <a:pt x="224" y="451"/>
                  <a:pt x="256" y="600"/>
                </a:cubicBezTo>
                <a:cubicBezTo>
                  <a:pt x="288" y="749"/>
                  <a:pt x="331" y="992"/>
                  <a:pt x="360" y="1192"/>
                </a:cubicBezTo>
                <a:cubicBezTo>
                  <a:pt x="389" y="1392"/>
                  <a:pt x="410" y="1596"/>
                  <a:pt x="432" y="180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EF3CA92-2CB0-E373-253F-CE044D3C5568}"/>
              </a:ext>
            </a:extLst>
          </p:cNvPr>
          <p:cNvSpPr>
            <a:spLocks/>
          </p:cNvSpPr>
          <p:nvPr/>
        </p:nvSpPr>
        <p:spPr bwMode="auto">
          <a:xfrm>
            <a:off x="9740700" y="1689100"/>
            <a:ext cx="647700" cy="2844800"/>
          </a:xfrm>
          <a:custGeom>
            <a:avLst/>
            <a:gdLst>
              <a:gd name="T0" fmla="*/ 0 w 408"/>
              <a:gd name="T1" fmla="*/ 0 h 1792"/>
              <a:gd name="T2" fmla="*/ 2147483647 w 408"/>
              <a:gd name="T3" fmla="*/ 2147483647 h 1792"/>
              <a:gd name="T4" fmla="*/ 2147483647 w 408"/>
              <a:gd name="T5" fmla="*/ 2147483647 h 1792"/>
              <a:gd name="T6" fmla="*/ 2147483647 w 408"/>
              <a:gd name="T7" fmla="*/ 2147483647 h 1792"/>
              <a:gd name="T8" fmla="*/ 2147483647 w 408"/>
              <a:gd name="T9" fmla="*/ 2147483647 h 1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8" h="1792">
                <a:moveTo>
                  <a:pt x="0" y="0"/>
                </a:moveTo>
                <a:cubicBezTo>
                  <a:pt x="56" y="98"/>
                  <a:pt x="113" y="197"/>
                  <a:pt x="152" y="296"/>
                </a:cubicBezTo>
                <a:cubicBezTo>
                  <a:pt x="191" y="395"/>
                  <a:pt x="200" y="443"/>
                  <a:pt x="232" y="592"/>
                </a:cubicBezTo>
                <a:cubicBezTo>
                  <a:pt x="264" y="741"/>
                  <a:pt x="315" y="992"/>
                  <a:pt x="344" y="1192"/>
                </a:cubicBezTo>
                <a:cubicBezTo>
                  <a:pt x="373" y="1392"/>
                  <a:pt x="397" y="1691"/>
                  <a:pt x="408" y="1792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56E436-C756-2B95-4E5E-97D1576AB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663" y="1676400"/>
            <a:ext cx="2862262" cy="287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BDEFBF2C-F0B2-2837-501C-6DE5AE8FD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0663" y="2170113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04EE394D-A559-6242-7672-230D813F589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0188" y="2636838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ADC4F115-0396-04D5-EE14-3B9D3610D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9713" y="3117850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EFD92C41-1897-BB3C-B134-F19F4FBE6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9238" y="3584575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" name="Line 12">
            <a:extLst>
              <a:ext uri="{FF2B5EF4-FFF2-40B4-BE49-F238E27FC236}">
                <a16:creationId xmlns:a16="http://schemas.microsoft.com/office/drawing/2014/main" id="{8AB7E115-08D5-DD88-10CD-654997E61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8763" y="4065588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FFCA9AC4-3385-1292-28F5-F9F4494F6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9963" y="1676400"/>
            <a:ext cx="0" cy="287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1A56342E-4F50-D7C1-7B8B-007249BD1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6400" y="1693863"/>
            <a:ext cx="0" cy="287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CF444240-EB2E-35FE-128D-FB61CC4935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32838" y="1682750"/>
            <a:ext cx="0" cy="287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Text Box 16">
            <a:extLst>
              <a:ext uri="{FF2B5EF4-FFF2-40B4-BE49-F238E27FC236}">
                <a16:creationId xmlns:a16="http://schemas.microsoft.com/office/drawing/2014/main" id="{7F8D205A-30EA-D773-C40B-E13F87131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2638" y="4532313"/>
            <a:ext cx="3524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7B0FEEAD-C781-4E09-9405-B4796C8EB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663" y="453390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20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2A4D128C-20EA-43AC-40A8-56EEFECAD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1225" y="4537075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30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24BA5D90-A66C-C4F1-4BE8-7EEFF8CDF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3538" y="454025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40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6" name="Line 20">
            <a:extLst>
              <a:ext uri="{FF2B5EF4-FFF2-40B4-BE49-F238E27FC236}">
                <a16:creationId xmlns:a16="http://schemas.microsoft.com/office/drawing/2014/main" id="{B04FC556-1475-8776-4332-AC13E6B9B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5463" y="6203950"/>
            <a:ext cx="431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220768AC-2CAD-4BB7-F1EB-9D30DA82D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5463" y="581025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C73F9211-5A1B-3F98-4DDF-03859768150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8163" y="5391150"/>
            <a:ext cx="393700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noFill/>
              </a14:hiddenFill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C2664C1E-4494-2F48-1BEA-31B7D0570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6625" y="5257800"/>
            <a:ext cx="1631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QAM256 (8 Mbps)</a:t>
            </a:r>
          </a:p>
        </p:txBody>
      </p:sp>
      <p:sp>
        <p:nvSpPr>
          <p:cNvPr id="30" name="Text Box 24">
            <a:extLst>
              <a:ext uri="{FF2B5EF4-FFF2-40B4-BE49-F238E27FC236}">
                <a16:creationId xmlns:a16="http://schemas.microsoft.com/office/drawing/2014/main" id="{380B15AF-AD99-BD70-AF96-98F8FA30D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3925" y="5649913"/>
            <a:ext cx="153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QAM16 (4 Mbps)</a:t>
            </a:r>
          </a:p>
        </p:txBody>
      </p:sp>
      <p:sp>
        <p:nvSpPr>
          <p:cNvPr id="31" name="Text Box 25">
            <a:extLst>
              <a:ext uri="{FF2B5EF4-FFF2-40B4-BE49-F238E27FC236}">
                <a16:creationId xmlns:a16="http://schemas.microsoft.com/office/drawing/2014/main" id="{1C4A0C34-2002-34EE-FB5C-F217D3EA6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9800" y="6056313"/>
            <a:ext cx="1408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BPSK (1 Mbps)</a:t>
            </a: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7288D922-B649-6FA7-86D6-FBABB1AAD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625" y="4732338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SNR(dB)</a:t>
            </a:r>
          </a:p>
        </p:txBody>
      </p:sp>
      <p:sp>
        <p:nvSpPr>
          <p:cNvPr id="33" name="Text Box 27">
            <a:extLst>
              <a:ext uri="{FF2B5EF4-FFF2-40B4-BE49-F238E27FC236}">
                <a16:creationId xmlns:a16="http://schemas.microsoft.com/office/drawing/2014/main" id="{E9E646B1-63B6-BE51-212B-E838A9FDAD2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7331669" y="3005931"/>
            <a:ext cx="4841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Gill Sans MT" charset="0"/>
                <a:cs typeface="+mn-cs"/>
              </a:rPr>
              <a:t>BER</a:t>
            </a:r>
          </a:p>
        </p:txBody>
      </p:sp>
      <p:sp>
        <p:nvSpPr>
          <p:cNvPr id="34" name="Text Box 28">
            <a:extLst>
              <a:ext uri="{FF2B5EF4-FFF2-40B4-BE49-F238E27FC236}">
                <a16:creationId xmlns:a16="http://schemas.microsoft.com/office/drawing/2014/main" id="{B66D0170-B686-37D3-DE7A-E013699D8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313" y="1539875"/>
            <a:ext cx="4429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-1</a:t>
            </a:r>
          </a:p>
        </p:txBody>
      </p:sp>
      <p:sp>
        <p:nvSpPr>
          <p:cNvPr id="35" name="Text Box 29">
            <a:extLst>
              <a:ext uri="{FF2B5EF4-FFF2-40B4-BE49-F238E27FC236}">
                <a16:creationId xmlns:a16="http://schemas.microsoft.com/office/drawing/2014/main" id="{15BAFA89-0D4D-3B89-2E00-C50847937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363" y="2020888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-2</a:t>
            </a: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84BD47E6-66DF-4594-31E2-DD649C379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838" y="2487613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-3</a:t>
            </a: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B4305D21-0E15-C745-E3ED-1D0DE7D3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363" y="3421063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-5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54A5AB43-3584-43F5-C270-6A7DB1F54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125" y="3902075"/>
            <a:ext cx="442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-6</a:t>
            </a: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4A4C7579-F83F-8C96-BB4F-4D12EEE9E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600" y="4397375"/>
            <a:ext cx="442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-7</a:t>
            </a:r>
          </a:p>
        </p:txBody>
      </p:sp>
      <p:sp>
        <p:nvSpPr>
          <p:cNvPr id="40" name="Text Box 34">
            <a:extLst>
              <a:ext uri="{FF2B5EF4-FFF2-40B4-BE49-F238E27FC236}">
                <a16:creationId xmlns:a16="http://schemas.microsoft.com/office/drawing/2014/main" id="{0A320D04-0555-90B2-93D0-4108E4644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900" y="2976563"/>
            <a:ext cx="4429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2920C7-1A96-5FE0-C5B1-9C344D2E8661}"/>
              </a:ext>
            </a:extLst>
          </p:cNvPr>
          <p:cNvSpPr txBox="1"/>
          <p:nvPr/>
        </p:nvSpPr>
        <p:spPr>
          <a:xfrm>
            <a:off x="10483650" y="5562600"/>
            <a:ext cx="129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(encoding methods)</a:t>
            </a:r>
          </a:p>
        </p:txBody>
      </p:sp>
    </p:spTree>
    <p:extLst>
      <p:ext uri="{BB962C8B-B14F-4D97-AF65-F5344CB8AC3E}">
        <p14:creationId xmlns:p14="http://schemas.microsoft.com/office/powerpoint/2010/main" val="85204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32537-0743-A6C2-A201-A44C4C0A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30887"/>
          </a:xfrm>
        </p:spPr>
        <p:txBody>
          <a:bodyPr/>
          <a:lstStyle/>
          <a:p>
            <a:r>
              <a:rPr lang="en-US" sz="2800" b="1" dirty="0"/>
              <a:t>Shared Medium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6F6C2-989B-5DA7-A723-5D61042FB592}"/>
              </a:ext>
            </a:extLst>
          </p:cNvPr>
          <p:cNvSpPr txBox="1"/>
          <p:nvPr/>
        </p:nvSpPr>
        <p:spPr>
          <a:xfrm>
            <a:off x="609600" y="1295400"/>
            <a:ext cx="7517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wireless networks are sharing a medium/frequency, we need mechanisms for </a:t>
            </a:r>
            <a:r>
              <a:rPr lang="en-US" b="1" dirty="0"/>
              <a:t>sharing bandwidth</a:t>
            </a:r>
            <a:r>
              <a:rPr lang="en-US" dirty="0"/>
              <a:t> so that collisions don’t occur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EFC7B5-E640-16A5-E2C6-DC90051B612C}"/>
              </a:ext>
            </a:extLst>
          </p:cNvPr>
          <p:cNvSpPr txBox="1"/>
          <p:nvPr/>
        </p:nvSpPr>
        <p:spPr>
          <a:xfrm>
            <a:off x="685800" y="2895600"/>
            <a:ext cx="55579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the link layer we have three types</a:t>
            </a:r>
          </a:p>
          <a:p>
            <a:r>
              <a:rPr lang="en-US" sz="2000" b="1" dirty="0"/>
              <a:t> 1. TDMA</a:t>
            </a:r>
            <a:r>
              <a:rPr lang="en-US" sz="2000" dirty="0"/>
              <a:t> (Time division Multiple Access)</a:t>
            </a:r>
          </a:p>
          <a:p>
            <a:r>
              <a:rPr lang="en-US" sz="2000" b="1" dirty="0"/>
              <a:t> 2. FDMA</a:t>
            </a:r>
            <a:r>
              <a:rPr lang="en-US" sz="2000" dirty="0"/>
              <a:t> (Frequency Division Multiple Access)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b="1" dirty="0"/>
              <a:t>3. CDMA </a:t>
            </a:r>
            <a:r>
              <a:rPr lang="en-US" sz="2000" dirty="0"/>
              <a:t>(Code Division Multiple 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B2D6623-CE2D-8BEF-B8E0-3DCB53F0382B}"/>
              </a:ext>
            </a:extLst>
          </p:cNvPr>
          <p:cNvSpPr/>
          <p:nvPr/>
        </p:nvSpPr>
        <p:spPr>
          <a:xfrm>
            <a:off x="6324600" y="2932555"/>
            <a:ext cx="3048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8CF1C5C4-4D85-C1B2-879D-DB0EDDB1C936}"/>
              </a:ext>
            </a:extLst>
          </p:cNvPr>
          <p:cNvSpPr/>
          <p:nvPr/>
        </p:nvSpPr>
        <p:spPr>
          <a:xfrm>
            <a:off x="6338009" y="4114800"/>
            <a:ext cx="304800" cy="304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06AC9B-3B66-10E7-8D61-169B851ACEB4}"/>
              </a:ext>
            </a:extLst>
          </p:cNvPr>
          <p:cNvSpPr txBox="1"/>
          <p:nvPr/>
        </p:nvSpPr>
        <p:spPr>
          <a:xfrm>
            <a:off x="6652947" y="32766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Wired Networks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346FC8-EAF9-7D94-0D6A-E5267627E550}"/>
              </a:ext>
            </a:extLst>
          </p:cNvPr>
          <p:cNvSpPr txBox="1"/>
          <p:nvPr/>
        </p:nvSpPr>
        <p:spPr>
          <a:xfrm>
            <a:off x="6652946" y="408242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Networks</a:t>
            </a:r>
          </a:p>
        </p:txBody>
      </p:sp>
      <p:pic>
        <p:nvPicPr>
          <p:cNvPr id="1026" name="Picture 2" descr="When Wireless LANs Collide: How To Beat The Wireless Crowd - SmallNetBuilder">
            <a:extLst>
              <a:ext uri="{FF2B5EF4-FFF2-40B4-BE49-F238E27FC236}">
                <a16:creationId xmlns:a16="http://schemas.microsoft.com/office/drawing/2014/main" id="{E7FAB5FF-0E7E-69FA-D3F2-8BE06CE4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143000"/>
            <a:ext cx="21621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27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Announcements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BB795-A759-9CB8-02E8-CC671A7309A1}"/>
              </a:ext>
            </a:extLst>
          </p:cNvPr>
          <p:cNvSpPr txBox="1"/>
          <p:nvPr/>
        </p:nvSpPr>
        <p:spPr>
          <a:xfrm>
            <a:off x="533400" y="1676400"/>
            <a:ext cx="6477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Quiz on Friday (no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Confidentiality (Encryption)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Integrity and Authentication (Hashing)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 Attacks (SYN flooding, SYN reset, SYN Hijacking, DNS attacks, BGP attacks, Smurf Attack)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Security Protocols (TLS, </a:t>
            </a:r>
            <a:r>
              <a:rPr lang="en-US" sz="2000" dirty="0" err="1"/>
              <a:t>Ipsec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Operational Security (Firewalls, IDS, IOCs)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Wireless Networks, </a:t>
            </a:r>
            <a:r>
              <a:rPr lang="en-US" sz="2000" dirty="0" err="1"/>
              <a:t>WiFi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highlight>
                <a:srgbClr val="FF0000"/>
              </a:highlight>
            </a:endParaRPr>
          </a:p>
          <a:p>
            <a:r>
              <a:rPr lang="en-US" sz="2000" dirty="0">
                <a:highlight>
                  <a:srgbClr val="FF0000"/>
                </a:highlight>
              </a:rPr>
              <a:t>PA3 due on Sunday @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Halloween Large Pumpkin Treat Pail, Orange, 14 in, by Way To Celebrate">
            <a:extLst>
              <a:ext uri="{FF2B5EF4-FFF2-40B4-BE49-F238E27FC236}">
                <a16:creationId xmlns:a16="http://schemas.microsoft.com/office/drawing/2014/main" id="{4DA5101C-76C4-0022-26C2-B59F3569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706336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056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7AFB9-13F1-D6BC-3EA7-3ECB9BD964A6}"/>
              </a:ext>
            </a:extLst>
          </p:cNvPr>
          <p:cNvSpPr txBox="1"/>
          <p:nvPr/>
        </p:nvSpPr>
        <p:spPr>
          <a:xfrm>
            <a:off x="762000" y="1537156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 CDMA protocol, each bit being sent is encoded by multiplying the bit by a signal (the code)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6D5CD-8170-D4E7-E903-2880B0721E8F}"/>
              </a:ext>
            </a:extLst>
          </p:cNvPr>
          <p:cNvSpPr txBox="1"/>
          <p:nvPr/>
        </p:nvSpPr>
        <p:spPr>
          <a:xfrm>
            <a:off x="762000" y="914400"/>
            <a:ext cx="985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users transmit on the same frequency, but are assigned a unique code (chipping sequence)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0C01F-AF73-4284-7B8B-27BE4EA78F0D}"/>
              </a:ext>
            </a:extLst>
          </p:cNvPr>
          <p:cNvSpPr txBox="1"/>
          <p:nvPr/>
        </p:nvSpPr>
        <p:spPr>
          <a:xfrm>
            <a:off x="762000" y="205740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Encoding</a:t>
            </a:r>
            <a:r>
              <a:rPr lang="en-US" dirty="0"/>
              <a:t>: inner product: (original data) * (chipping sequence)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Decoding</a:t>
            </a:r>
            <a:r>
              <a:rPr lang="en-US" dirty="0"/>
              <a:t>: summed inner-product: (encoded data) * (chipping sequence)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4B1C-A021-BB16-8203-37243830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9438625" cy="23755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49683C-FB01-9611-DFE3-7A1FD9026948}"/>
              </a:ext>
            </a:extLst>
          </p:cNvPr>
          <p:cNvSpPr txBox="1"/>
          <p:nvPr/>
        </p:nvSpPr>
        <p:spPr>
          <a:xfrm>
            <a:off x="76200" y="762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CDMA </a:t>
            </a:r>
            <a:r>
              <a:rPr lang="en-US" sz="2000" dirty="0"/>
              <a:t>(Code Division Multiple Access)</a:t>
            </a:r>
          </a:p>
        </p:txBody>
      </p:sp>
    </p:spTree>
    <p:extLst>
      <p:ext uri="{BB962C8B-B14F-4D97-AF65-F5344CB8AC3E}">
        <p14:creationId xmlns:p14="http://schemas.microsoft.com/office/powerpoint/2010/main" val="166255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9683C-FB01-9611-DFE3-7A1FD9026948}"/>
              </a:ext>
            </a:extLst>
          </p:cNvPr>
          <p:cNvSpPr txBox="1"/>
          <p:nvPr/>
        </p:nvSpPr>
        <p:spPr>
          <a:xfrm>
            <a:off x="76200" y="762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CDMA </a:t>
            </a:r>
            <a:r>
              <a:rPr lang="en-US" sz="2000" dirty="0"/>
              <a:t>(Code Division Multiple Access)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8BCE9-16F3-4765-AD5F-5449A466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9438625" cy="23755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2CF4DF-BCD6-C938-8C28-4CD09DEE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8" y="3544837"/>
            <a:ext cx="9006883" cy="2661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E51A42-E23C-BED0-CDFC-30912B90B99B}"/>
                  </a:ext>
                </a:extLst>
              </p14:cNvPr>
              <p14:cNvContentPartPr/>
              <p14:nvPr/>
            </p14:nvContentPartPr>
            <p14:xfrm>
              <a:off x="2096854" y="3215294"/>
              <a:ext cx="7237440" cy="175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E51A42-E23C-BED0-CDFC-30912B90B9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8854" y="3197294"/>
                <a:ext cx="7273080" cy="17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99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9683C-FB01-9611-DFE3-7A1FD9026948}"/>
              </a:ext>
            </a:extLst>
          </p:cNvPr>
          <p:cNvSpPr txBox="1"/>
          <p:nvPr/>
        </p:nvSpPr>
        <p:spPr>
          <a:xfrm>
            <a:off x="76200" y="61555"/>
            <a:ext cx="6785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CDMA </a:t>
            </a:r>
            <a:r>
              <a:rPr lang="en-US" sz="2000" dirty="0"/>
              <a:t>(Code Division Multiple Access) (Multiple Senders)</a:t>
            </a:r>
          </a:p>
        </p:txBody>
      </p:sp>
      <p:pic>
        <p:nvPicPr>
          <p:cNvPr id="2" name="Picture 3" descr="5">
            <a:extLst>
              <a:ext uri="{FF2B5EF4-FFF2-40B4-BE49-F238E27FC236}">
                <a16:creationId xmlns:a16="http://schemas.microsoft.com/office/drawing/2014/main" id="{75BAE308-D9F0-0CD8-6C2E-8B3F781CA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6800"/>
            <a:ext cx="5026025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90E147B4-6BAB-6072-CA08-5F96330F8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222" y="4019862"/>
            <a:ext cx="3709987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n-lt"/>
                <a:cs typeface="Gill Sans MT" charset="0"/>
              </a:rPr>
              <a:t>using same code as sender 1, receiver recovers sender 1’s original data from summed channel data!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BC5E4E2-74DA-1AE4-A480-8A1A2F7B7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" y="1646238"/>
            <a:ext cx="139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j-lt"/>
                <a:cs typeface="Gill Sans MT" charset="0"/>
              </a:rPr>
              <a:t>Sender 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0C2F67F-A93E-0527-EF4F-E32E32423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713038"/>
            <a:ext cx="1311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j-lt"/>
                <a:cs typeface="Gill Sans MT" charset="0"/>
              </a:rPr>
              <a:t>Sender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55765-3C00-BACD-6B25-99F7446D0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163" y="1012825"/>
            <a:ext cx="3290887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n-lt"/>
                <a:cs typeface="Gill Sans MT" charset="0"/>
              </a:rPr>
              <a:t>channel sums together transmissions by sender 1 and 2</a:t>
            </a:r>
          </a:p>
        </p:txBody>
      </p:sp>
      <p:cxnSp>
        <p:nvCxnSpPr>
          <p:cNvPr id="11" name="Straight Connector 3">
            <a:extLst>
              <a:ext uri="{FF2B5EF4-FFF2-40B4-BE49-F238E27FC236}">
                <a16:creationId xmlns:a16="http://schemas.microsoft.com/office/drawing/2014/main" id="{876AEEFD-181E-845C-FBAD-FD96E20CF86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707188" y="1201738"/>
            <a:ext cx="438150" cy="646112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43CD06-E57E-0186-BCFC-E7583D980842}"/>
              </a:ext>
            </a:extLst>
          </p:cNvPr>
          <p:cNvSpPr txBox="1"/>
          <p:nvPr/>
        </p:nvSpPr>
        <p:spPr>
          <a:xfrm>
            <a:off x="7186431" y="5432872"/>
            <a:ext cx="3214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now </a:t>
            </a:r>
            <a:r>
              <a:rPr lang="en-US" sz="2800" i="1" dirty="0">
                <a:solidFill>
                  <a:srgbClr val="0000A8"/>
                </a:solidFill>
              </a:rPr>
              <a:t>that’s</a:t>
            </a:r>
            <a:r>
              <a:rPr lang="en-US" sz="2800" i="1" dirty="0"/>
              <a:t> </a:t>
            </a:r>
            <a:r>
              <a:rPr lang="en-US" sz="2800" dirty="0"/>
              <a:t>useful!</a:t>
            </a:r>
          </a:p>
        </p:txBody>
      </p:sp>
    </p:spTree>
    <p:extLst>
      <p:ext uri="{BB962C8B-B14F-4D97-AF65-F5344CB8AC3E}">
        <p14:creationId xmlns:p14="http://schemas.microsoft.com/office/powerpoint/2010/main" val="300983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5F08F3-4591-E61E-9276-AEE31289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22942"/>
            <a:ext cx="10515600" cy="430887"/>
          </a:xfrm>
        </p:spPr>
        <p:txBody>
          <a:bodyPr/>
          <a:lstStyle/>
          <a:p>
            <a:r>
              <a:rPr lang="en-US" sz="2800" b="1" dirty="0"/>
              <a:t>IEEE 802.11 Wireless 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39B3E1-8F59-CD21-F902-469268CD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495501"/>
              </p:ext>
            </p:extLst>
          </p:nvPr>
        </p:nvGraphicFramePr>
        <p:xfrm>
          <a:off x="838200" y="1233221"/>
          <a:ext cx="10121900" cy="4019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9700">
                  <a:extLst>
                    <a:ext uri="{9D8B030D-6E8A-4147-A177-3AD203B41FA5}">
                      <a16:colId xmlns:a16="http://schemas.microsoft.com/office/drawing/2014/main" val="3216654271"/>
                    </a:ext>
                  </a:extLst>
                </a:gridCol>
                <a:gridCol w="1418892">
                  <a:extLst>
                    <a:ext uri="{9D8B030D-6E8A-4147-A177-3AD203B41FA5}">
                      <a16:colId xmlns:a16="http://schemas.microsoft.com/office/drawing/2014/main" val="3311415253"/>
                    </a:ext>
                  </a:extLst>
                </a:gridCol>
                <a:gridCol w="1965079">
                  <a:extLst>
                    <a:ext uri="{9D8B030D-6E8A-4147-A177-3AD203B41FA5}">
                      <a16:colId xmlns:a16="http://schemas.microsoft.com/office/drawing/2014/main" val="3897866277"/>
                    </a:ext>
                  </a:extLst>
                </a:gridCol>
                <a:gridCol w="1429329">
                  <a:extLst>
                    <a:ext uri="{9D8B030D-6E8A-4147-A177-3AD203B41FA5}">
                      <a16:colId xmlns:a16="http://schemas.microsoft.com/office/drawing/2014/main" val="5360411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7206375"/>
                    </a:ext>
                  </a:extLst>
                </a:gridCol>
              </a:tblGrid>
              <a:tr h="510858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IEEE 802.11 standard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Max data rate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Range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Frequency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1449787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802.11b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1999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 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830295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802.11g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54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489631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802.11n  (WiFi 4)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600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303648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802.11ac (WiFi 5)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3.47Gpbs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146182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802.11ax (WiFi 6)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2020 </a:t>
                      </a:r>
                      <a:r>
                        <a:rPr lang="en-US" sz="1600" dirty="0">
                          <a:effectLst/>
                        </a:rPr>
                        <a:t>(exp.)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14 Gbps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794024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802.11af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2014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35 – 560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unused TV bands (54-790 MHz)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689878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802.11ah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2017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347Mbps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900 Mhz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358628"/>
                  </a:ext>
                </a:extLst>
              </a:tr>
            </a:tbl>
          </a:graphicData>
        </a:graphic>
      </p:graphicFrame>
      <p:sp>
        <p:nvSpPr>
          <p:cNvPr id="9" name="Rectangle 5">
            <a:extLst>
              <a:ext uri="{FF2B5EF4-FFF2-40B4-BE49-F238E27FC236}">
                <a16:creationId xmlns:a16="http://schemas.microsoft.com/office/drawing/2014/main" id="{195E5419-6E14-C351-93AE-0C85E8882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8" y="5508359"/>
            <a:ext cx="9948862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all use CSMA/CA for multiple access, and have base-station and ad-hoc network versions</a:t>
            </a:r>
          </a:p>
        </p:txBody>
      </p:sp>
    </p:spTree>
    <p:extLst>
      <p:ext uri="{BB962C8B-B14F-4D97-AF65-F5344CB8AC3E}">
        <p14:creationId xmlns:p14="http://schemas.microsoft.com/office/powerpoint/2010/main" val="420047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5F08F3-4591-E61E-9276-AEE31289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22942"/>
            <a:ext cx="10515600" cy="430887"/>
          </a:xfrm>
        </p:spPr>
        <p:txBody>
          <a:bodyPr/>
          <a:lstStyle/>
          <a:p>
            <a:r>
              <a:rPr lang="en-US" sz="2800" b="1" dirty="0"/>
              <a:t>IEEE 802.11 Wireless LAN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BD047-4204-5968-3656-016E924D5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600200"/>
            <a:ext cx="5524500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wireless host communicates with base station</a:t>
            </a: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base station = access point (AP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)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Basic Service Set (BSS)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(aka “cell”) in infrastructure mode contains: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wireless hosts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access point (AP): base station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ad hoc mode: hosts only</a:t>
            </a: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CD5E786A-4E63-74E8-9D50-005D5AC0B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4189413"/>
            <a:ext cx="1054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 1</a:t>
            </a: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193D54BA-B687-09FF-0393-33E807F4A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119" y="5634830"/>
            <a:ext cx="854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 2</a:t>
            </a: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D33C5741-4F56-1E1A-D0F1-6A9BEC84FA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2220913"/>
            <a:ext cx="214312" cy="908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D010CB52-0BDF-B0E3-1779-97D7E296E3B8}"/>
              </a:ext>
            </a:extLst>
          </p:cNvPr>
          <p:cNvGrpSpPr>
            <a:grpSpLocks/>
          </p:cNvGrpSpPr>
          <p:nvPr/>
        </p:nvGrpSpPr>
        <p:grpSpPr bwMode="auto">
          <a:xfrm>
            <a:off x="2943225" y="1039813"/>
            <a:ext cx="1978025" cy="1444625"/>
            <a:chOff x="3744" y="1392"/>
            <a:chExt cx="1488" cy="1110"/>
          </a:xfrm>
        </p:grpSpPr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4EA44613-7C12-94FD-EEAA-076D3EE74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Text Box 31">
              <a:extLst>
                <a:ext uri="{FF2B5EF4-FFF2-40B4-BE49-F238E27FC236}">
                  <a16:creationId xmlns:a16="http://schemas.microsoft.com/office/drawing/2014/main" id="{C3F1995A-0826-60B8-BE14-E8CC401C4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14" name="Text Box 32">
            <a:extLst>
              <a:ext uri="{FF2B5EF4-FFF2-40B4-BE49-F238E27FC236}">
                <a16:creationId xmlns:a16="http://schemas.microsoft.com/office/drawing/2014/main" id="{71F52884-F137-6901-374F-9AD35233A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638" y="2970213"/>
            <a:ext cx="1452562" cy="722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switch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 or router</a:t>
            </a: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F8235A4B-468E-FDE9-C402-E98ECC8EC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2411413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361">
            <a:extLst>
              <a:ext uri="{FF2B5EF4-FFF2-40B4-BE49-F238E27FC236}">
                <a16:creationId xmlns:a16="http://schemas.microsoft.com/office/drawing/2014/main" id="{97C386D8-9B03-ED2D-81A2-075FACAE2241}"/>
              </a:ext>
            </a:extLst>
          </p:cNvPr>
          <p:cNvGrpSpPr>
            <a:grpSpLocks/>
          </p:cNvGrpSpPr>
          <p:nvPr/>
        </p:nvGrpSpPr>
        <p:grpSpPr bwMode="auto">
          <a:xfrm>
            <a:off x="2049463" y="2838450"/>
            <a:ext cx="639762" cy="581025"/>
            <a:chOff x="2967" y="478"/>
            <a:chExt cx="788" cy="625"/>
          </a:xfrm>
        </p:grpSpPr>
        <p:pic>
          <p:nvPicPr>
            <p:cNvPr id="17" name="Picture 358" descr="access_point_stylized_small">
              <a:extLst>
                <a:ext uri="{FF2B5EF4-FFF2-40B4-BE49-F238E27FC236}">
                  <a16:creationId xmlns:a16="http://schemas.microsoft.com/office/drawing/2014/main" id="{D705BBB7-612C-2FC1-C701-AE6FFC891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60" descr="antenna_radiation_stylized">
              <a:extLst>
                <a:ext uri="{FF2B5EF4-FFF2-40B4-BE49-F238E27FC236}">
                  <a16:creationId xmlns:a16="http://schemas.microsoft.com/office/drawing/2014/main" id="{B99BB4B9-7592-9C5A-2348-6EBD8D162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56">
            <a:extLst>
              <a:ext uri="{FF2B5EF4-FFF2-40B4-BE49-F238E27FC236}">
                <a16:creationId xmlns:a16="http://schemas.microsoft.com/office/drawing/2014/main" id="{0E5D611D-CD4B-1766-3FAF-A0F97E383194}"/>
              </a:ext>
            </a:extLst>
          </p:cNvPr>
          <p:cNvGrpSpPr>
            <a:grpSpLocks/>
          </p:cNvGrpSpPr>
          <p:nvPr/>
        </p:nvGrpSpPr>
        <p:grpSpPr bwMode="auto">
          <a:xfrm>
            <a:off x="2293938" y="3397250"/>
            <a:ext cx="436562" cy="498475"/>
            <a:chOff x="313" y="1497"/>
            <a:chExt cx="1152" cy="1014"/>
          </a:xfrm>
        </p:grpSpPr>
        <p:pic>
          <p:nvPicPr>
            <p:cNvPr id="20" name="Picture 354" descr="laptop_stylized_small">
              <a:extLst>
                <a:ext uri="{FF2B5EF4-FFF2-40B4-BE49-F238E27FC236}">
                  <a16:creationId xmlns:a16="http://schemas.microsoft.com/office/drawing/2014/main" id="{1D37C6CC-03A2-F31F-AF2E-AFCABE57D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55" descr="antenna_stylized">
              <a:extLst>
                <a:ext uri="{FF2B5EF4-FFF2-40B4-BE49-F238E27FC236}">
                  <a16:creationId xmlns:a16="http://schemas.microsoft.com/office/drawing/2014/main" id="{B82C5D82-9189-D9CC-E470-E5F26FD09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403">
            <a:extLst>
              <a:ext uri="{FF2B5EF4-FFF2-40B4-BE49-F238E27FC236}">
                <a16:creationId xmlns:a16="http://schemas.microsoft.com/office/drawing/2014/main" id="{5FB6D854-13D5-5DA0-C8B1-34ACF913E736}"/>
              </a:ext>
            </a:extLst>
          </p:cNvPr>
          <p:cNvGrpSpPr>
            <a:grpSpLocks/>
          </p:cNvGrpSpPr>
          <p:nvPr/>
        </p:nvGrpSpPr>
        <p:grpSpPr bwMode="auto">
          <a:xfrm>
            <a:off x="1622425" y="2605088"/>
            <a:ext cx="446088" cy="382587"/>
            <a:chOff x="2751" y="1851"/>
            <a:chExt cx="462" cy="478"/>
          </a:xfrm>
        </p:grpSpPr>
        <p:pic>
          <p:nvPicPr>
            <p:cNvPr id="23" name="Picture 364" descr="iphone_stylized_small">
              <a:extLst>
                <a:ext uri="{FF2B5EF4-FFF2-40B4-BE49-F238E27FC236}">
                  <a16:creationId xmlns:a16="http://schemas.microsoft.com/office/drawing/2014/main" id="{7FDDE2EC-ED34-4C8A-D256-5A4038FC9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02" descr="antenna_radiation_stylized">
              <a:extLst>
                <a:ext uri="{FF2B5EF4-FFF2-40B4-BE49-F238E27FC236}">
                  <a16:creationId xmlns:a16="http://schemas.microsoft.com/office/drawing/2014/main" id="{933BFFF8-B8FA-6543-B72E-6C9C0D4A2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356">
            <a:extLst>
              <a:ext uri="{FF2B5EF4-FFF2-40B4-BE49-F238E27FC236}">
                <a16:creationId xmlns:a16="http://schemas.microsoft.com/office/drawing/2014/main" id="{DA035D0D-E713-7B01-573A-956FF7245237}"/>
              </a:ext>
            </a:extLst>
          </p:cNvPr>
          <p:cNvGrpSpPr>
            <a:grpSpLocks/>
          </p:cNvGrpSpPr>
          <p:nvPr/>
        </p:nvGrpSpPr>
        <p:grpSpPr bwMode="auto">
          <a:xfrm>
            <a:off x="1643063" y="3275013"/>
            <a:ext cx="436562" cy="498475"/>
            <a:chOff x="313" y="1497"/>
            <a:chExt cx="1152" cy="1014"/>
          </a:xfrm>
        </p:grpSpPr>
        <p:pic>
          <p:nvPicPr>
            <p:cNvPr id="26" name="Picture 354" descr="laptop_stylized_small">
              <a:extLst>
                <a:ext uri="{FF2B5EF4-FFF2-40B4-BE49-F238E27FC236}">
                  <a16:creationId xmlns:a16="http://schemas.microsoft.com/office/drawing/2014/main" id="{736C2789-8E21-83AE-0BD3-D9EDC7EBB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55" descr="antenna_stylized">
              <a:extLst>
                <a:ext uri="{FF2B5EF4-FFF2-40B4-BE49-F238E27FC236}">
                  <a16:creationId xmlns:a16="http://schemas.microsoft.com/office/drawing/2014/main" id="{513C064F-ED79-3B66-5D69-659087880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356">
            <a:extLst>
              <a:ext uri="{FF2B5EF4-FFF2-40B4-BE49-F238E27FC236}">
                <a16:creationId xmlns:a16="http://schemas.microsoft.com/office/drawing/2014/main" id="{C9F5BE71-0FE4-E304-A647-24F9EE7B597E}"/>
              </a:ext>
            </a:extLst>
          </p:cNvPr>
          <p:cNvGrpSpPr>
            <a:grpSpLocks/>
          </p:cNvGrpSpPr>
          <p:nvPr/>
        </p:nvGrpSpPr>
        <p:grpSpPr bwMode="auto">
          <a:xfrm>
            <a:off x="1216025" y="2889250"/>
            <a:ext cx="438150" cy="498475"/>
            <a:chOff x="313" y="1497"/>
            <a:chExt cx="1152" cy="1014"/>
          </a:xfrm>
        </p:grpSpPr>
        <p:pic>
          <p:nvPicPr>
            <p:cNvPr id="29" name="Picture 354" descr="laptop_stylized_small">
              <a:extLst>
                <a:ext uri="{FF2B5EF4-FFF2-40B4-BE49-F238E27FC236}">
                  <a16:creationId xmlns:a16="http://schemas.microsoft.com/office/drawing/2014/main" id="{D6084A40-AAB7-5FB0-CA6D-A271C0209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55" descr="antenna_stylized">
              <a:extLst>
                <a:ext uri="{FF2B5EF4-FFF2-40B4-BE49-F238E27FC236}">
                  <a16:creationId xmlns:a16="http://schemas.microsoft.com/office/drawing/2014/main" id="{FF33B092-9169-205F-30B0-FD348408A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Line 26">
            <a:extLst>
              <a:ext uri="{FF2B5EF4-FFF2-40B4-BE49-F238E27FC236}">
                <a16:creationId xmlns:a16="http://schemas.microsoft.com/office/drawing/2014/main" id="{85FAF2E2-2F40-F829-6DEF-F17AF51618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268663"/>
            <a:ext cx="1022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67D014BF-C860-E79C-36C2-2799F0035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3871913"/>
            <a:ext cx="1960563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33" name="Group 361">
            <a:extLst>
              <a:ext uri="{FF2B5EF4-FFF2-40B4-BE49-F238E27FC236}">
                <a16:creationId xmlns:a16="http://schemas.microsoft.com/office/drawing/2014/main" id="{F0EBEC69-EDEC-1FC1-C7A0-A3AF765F1DE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4298950"/>
            <a:ext cx="639763" cy="581025"/>
            <a:chOff x="2967" y="478"/>
            <a:chExt cx="788" cy="625"/>
          </a:xfrm>
        </p:grpSpPr>
        <p:pic>
          <p:nvPicPr>
            <p:cNvPr id="34" name="Picture 358" descr="access_point_stylized_small">
              <a:extLst>
                <a:ext uri="{FF2B5EF4-FFF2-40B4-BE49-F238E27FC236}">
                  <a16:creationId xmlns:a16="http://schemas.microsoft.com/office/drawing/2014/main" id="{A7F6661F-9DF3-BAED-0080-4D39F8B05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60" descr="antenna_radiation_stylized">
              <a:extLst>
                <a:ext uri="{FF2B5EF4-FFF2-40B4-BE49-F238E27FC236}">
                  <a16:creationId xmlns:a16="http://schemas.microsoft.com/office/drawing/2014/main" id="{745A6AF1-7D8C-504D-9495-413BAAF0E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6">
            <a:extLst>
              <a:ext uri="{FF2B5EF4-FFF2-40B4-BE49-F238E27FC236}">
                <a16:creationId xmlns:a16="http://schemas.microsoft.com/office/drawing/2014/main" id="{EB71D1C6-7A88-C7B0-A247-8ACE6C31D52A}"/>
              </a:ext>
            </a:extLst>
          </p:cNvPr>
          <p:cNvGrpSpPr>
            <a:grpSpLocks/>
          </p:cNvGrpSpPr>
          <p:nvPr/>
        </p:nvGrpSpPr>
        <p:grpSpPr bwMode="auto">
          <a:xfrm>
            <a:off x="4487863" y="4857750"/>
            <a:ext cx="436562" cy="498475"/>
            <a:chOff x="313" y="1497"/>
            <a:chExt cx="1152" cy="1014"/>
          </a:xfrm>
        </p:grpSpPr>
        <p:pic>
          <p:nvPicPr>
            <p:cNvPr id="37" name="Picture 354" descr="laptop_stylized_small">
              <a:extLst>
                <a:ext uri="{FF2B5EF4-FFF2-40B4-BE49-F238E27FC236}">
                  <a16:creationId xmlns:a16="http://schemas.microsoft.com/office/drawing/2014/main" id="{97540849-2F0E-7FAC-E5BC-A44FD6C87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55" descr="antenna_stylized">
              <a:extLst>
                <a:ext uri="{FF2B5EF4-FFF2-40B4-BE49-F238E27FC236}">
                  <a16:creationId xmlns:a16="http://schemas.microsoft.com/office/drawing/2014/main" id="{DF3F7AE9-BB5C-683D-9912-04A97CB18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403">
            <a:extLst>
              <a:ext uri="{FF2B5EF4-FFF2-40B4-BE49-F238E27FC236}">
                <a16:creationId xmlns:a16="http://schemas.microsoft.com/office/drawing/2014/main" id="{F7A7AE87-8B7F-CBEB-3B0F-4DADFA0F86A7}"/>
              </a:ext>
            </a:extLst>
          </p:cNvPr>
          <p:cNvGrpSpPr>
            <a:grpSpLocks/>
          </p:cNvGrpSpPr>
          <p:nvPr/>
        </p:nvGrpSpPr>
        <p:grpSpPr bwMode="auto">
          <a:xfrm>
            <a:off x="4030663" y="4848225"/>
            <a:ext cx="569912" cy="544513"/>
            <a:chOff x="2751" y="1851"/>
            <a:chExt cx="462" cy="478"/>
          </a:xfrm>
        </p:grpSpPr>
        <p:pic>
          <p:nvPicPr>
            <p:cNvPr id="40" name="Picture 364" descr="iphone_stylized_small">
              <a:extLst>
                <a:ext uri="{FF2B5EF4-FFF2-40B4-BE49-F238E27FC236}">
                  <a16:creationId xmlns:a16="http://schemas.microsoft.com/office/drawing/2014/main" id="{BFC3A5F3-BC25-FF1A-CC5A-E9909A945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402" descr="antenna_radiation_stylized">
              <a:extLst>
                <a:ext uri="{FF2B5EF4-FFF2-40B4-BE49-F238E27FC236}">
                  <a16:creationId xmlns:a16="http://schemas.microsoft.com/office/drawing/2014/main" id="{76B8B0A2-3CFE-BEE7-E6E7-5AE999C37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356">
            <a:extLst>
              <a:ext uri="{FF2B5EF4-FFF2-40B4-BE49-F238E27FC236}">
                <a16:creationId xmlns:a16="http://schemas.microsoft.com/office/drawing/2014/main" id="{0EEBCC4F-1C4A-074C-BA33-74BC00CA19E8}"/>
              </a:ext>
            </a:extLst>
          </p:cNvPr>
          <p:cNvGrpSpPr>
            <a:grpSpLocks/>
          </p:cNvGrpSpPr>
          <p:nvPr/>
        </p:nvGrpSpPr>
        <p:grpSpPr bwMode="auto">
          <a:xfrm>
            <a:off x="3573463" y="4867275"/>
            <a:ext cx="436562" cy="498475"/>
            <a:chOff x="313" y="1497"/>
            <a:chExt cx="1152" cy="1014"/>
          </a:xfrm>
        </p:grpSpPr>
        <p:pic>
          <p:nvPicPr>
            <p:cNvPr id="43" name="Picture 354" descr="laptop_stylized_small">
              <a:extLst>
                <a:ext uri="{FF2B5EF4-FFF2-40B4-BE49-F238E27FC236}">
                  <a16:creationId xmlns:a16="http://schemas.microsoft.com/office/drawing/2014/main" id="{4730002F-4E11-CBF2-5A5B-369F9BFB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55" descr="antenna_stylized">
              <a:extLst>
                <a:ext uri="{FF2B5EF4-FFF2-40B4-BE49-F238E27FC236}">
                  <a16:creationId xmlns:a16="http://schemas.microsoft.com/office/drawing/2014/main" id="{3543D89C-C4E9-61B3-99A1-0D6BE3A46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356">
            <a:extLst>
              <a:ext uri="{FF2B5EF4-FFF2-40B4-BE49-F238E27FC236}">
                <a16:creationId xmlns:a16="http://schemas.microsoft.com/office/drawing/2014/main" id="{564B89DF-3808-1D1E-ADB4-DB851F0EAD0A}"/>
              </a:ext>
            </a:extLst>
          </p:cNvPr>
          <p:cNvGrpSpPr>
            <a:grpSpLocks/>
          </p:cNvGrpSpPr>
          <p:nvPr/>
        </p:nvGrpSpPr>
        <p:grpSpPr bwMode="auto">
          <a:xfrm>
            <a:off x="3522663" y="4278313"/>
            <a:ext cx="436562" cy="498475"/>
            <a:chOff x="313" y="1497"/>
            <a:chExt cx="1152" cy="1014"/>
          </a:xfrm>
        </p:grpSpPr>
        <p:pic>
          <p:nvPicPr>
            <p:cNvPr id="46" name="Picture 354" descr="laptop_stylized_small">
              <a:extLst>
                <a:ext uri="{FF2B5EF4-FFF2-40B4-BE49-F238E27FC236}">
                  <a16:creationId xmlns:a16="http://schemas.microsoft.com/office/drawing/2014/main" id="{E5C43346-1192-A005-0200-9558B6AF4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355" descr="antenna_stylized">
              <a:extLst>
                <a:ext uri="{FF2B5EF4-FFF2-40B4-BE49-F238E27FC236}">
                  <a16:creationId xmlns:a16="http://schemas.microsoft.com/office/drawing/2014/main" id="{AF85CB75-2C9C-4716-180A-7A66FC8A9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Line 25">
            <a:extLst>
              <a:ext uri="{FF2B5EF4-FFF2-40B4-BE49-F238E27FC236}">
                <a16:creationId xmlns:a16="http://schemas.microsoft.com/office/drawing/2014/main" id="{43305933-666A-EF39-079B-97F6E4F56F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8874" y="3330574"/>
            <a:ext cx="796925" cy="129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9" name="Group 403">
            <a:extLst>
              <a:ext uri="{FF2B5EF4-FFF2-40B4-BE49-F238E27FC236}">
                <a16:creationId xmlns:a16="http://schemas.microsoft.com/office/drawing/2014/main" id="{A518066E-62F9-55F4-2BA6-8639B029CB84}"/>
              </a:ext>
            </a:extLst>
          </p:cNvPr>
          <p:cNvGrpSpPr>
            <a:grpSpLocks/>
          </p:cNvGrpSpPr>
          <p:nvPr/>
        </p:nvGrpSpPr>
        <p:grpSpPr bwMode="auto">
          <a:xfrm>
            <a:off x="3817938" y="3922713"/>
            <a:ext cx="568325" cy="544512"/>
            <a:chOff x="2751" y="1851"/>
            <a:chExt cx="462" cy="478"/>
          </a:xfrm>
        </p:grpSpPr>
        <p:pic>
          <p:nvPicPr>
            <p:cNvPr id="50" name="Picture 364" descr="iphone_stylized_small">
              <a:extLst>
                <a:ext uri="{FF2B5EF4-FFF2-40B4-BE49-F238E27FC236}">
                  <a16:creationId xmlns:a16="http://schemas.microsoft.com/office/drawing/2014/main" id="{33CF5704-A7DF-A4C5-84AE-850BB1726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02" descr="antenna_radiation_stylized">
              <a:extLst>
                <a:ext uri="{FF2B5EF4-FFF2-40B4-BE49-F238E27FC236}">
                  <a16:creationId xmlns:a16="http://schemas.microsoft.com/office/drawing/2014/main" id="{1A55DB85-D81A-A20E-6590-823D8A4C7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084FB0-8321-F81D-FD31-DC2E9D6CAC0C}"/>
              </a:ext>
            </a:extLst>
          </p:cNvPr>
          <p:cNvGrpSpPr/>
          <p:nvPr/>
        </p:nvGrpSpPr>
        <p:grpSpPr>
          <a:xfrm>
            <a:off x="3166924" y="3072242"/>
            <a:ext cx="744676" cy="388508"/>
            <a:chOff x="7493876" y="2774731"/>
            <a:chExt cx="1481958" cy="894622"/>
          </a:xfrm>
        </p:grpSpPr>
        <p:sp>
          <p:nvSpPr>
            <p:cNvPr id="53" name="Freeform 124">
              <a:extLst>
                <a:ext uri="{FF2B5EF4-FFF2-40B4-BE49-F238E27FC236}">
                  <a16:creationId xmlns:a16="http://schemas.microsoft.com/office/drawing/2014/main" id="{A7E5D610-980D-2163-49FC-27A6353F24D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BFF30EF-DF97-1847-B9FE-23DE0F7D09B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C2CC522-A249-711C-AB1B-66836228871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" name="Freeform 127">
                <a:extLst>
                  <a:ext uri="{FF2B5EF4-FFF2-40B4-BE49-F238E27FC236}">
                    <a16:creationId xmlns:a16="http://schemas.microsoft.com/office/drawing/2014/main" id="{4789AFBD-243A-6463-8B8F-B3732DF9FF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128">
                <a:extLst>
                  <a:ext uri="{FF2B5EF4-FFF2-40B4-BE49-F238E27FC236}">
                    <a16:creationId xmlns:a16="http://schemas.microsoft.com/office/drawing/2014/main" id="{88604592-EC3C-5BB1-AB02-D03B495602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29">
                <a:extLst>
                  <a:ext uri="{FF2B5EF4-FFF2-40B4-BE49-F238E27FC236}">
                    <a16:creationId xmlns:a16="http://schemas.microsoft.com/office/drawing/2014/main" id="{7830879A-6E43-AE3D-E7B9-C7073B4B619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0">
                <a:extLst>
                  <a:ext uri="{FF2B5EF4-FFF2-40B4-BE49-F238E27FC236}">
                    <a16:creationId xmlns:a16="http://schemas.microsoft.com/office/drawing/2014/main" id="{28899F66-76D0-8ED6-797B-BBB3C487D5A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2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Channels</a:t>
            </a:r>
            <a:endParaRPr lang="en-US" sz="3200" b="1" dirty="0">
              <a:latin typeface="+mn-lt"/>
            </a:endParaRP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BDE31916-EF7C-3D6C-EF2D-D2A037835273}"/>
              </a:ext>
            </a:extLst>
          </p:cNvPr>
          <p:cNvSpPr txBox="1">
            <a:spLocks noChangeArrowheads="1"/>
          </p:cNvSpPr>
          <p:nvPr/>
        </p:nvSpPr>
        <p:spPr>
          <a:xfrm>
            <a:off x="812800" y="1373890"/>
            <a:ext cx="9740900" cy="184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sz="3200" dirty="0"/>
              <a:t>spectrum </a:t>
            </a:r>
            <a:r>
              <a:rPr lang="en-US" sz="3200" dirty="0">
                <a:solidFill>
                  <a:srgbClr val="C00000"/>
                </a:solidFill>
              </a:rPr>
              <a:t>divided into channels </a:t>
            </a:r>
            <a:r>
              <a:rPr lang="en-US" sz="3200" dirty="0"/>
              <a:t>at different frequencies</a:t>
            </a:r>
          </a:p>
          <a:p>
            <a:pPr lvl="1">
              <a:defRPr/>
            </a:pPr>
            <a:r>
              <a:rPr lang="en-US" sz="2800" dirty="0"/>
              <a:t>AP admin chooses frequency for AP</a:t>
            </a:r>
          </a:p>
          <a:p>
            <a:pPr lvl="1">
              <a:defRPr/>
            </a:pPr>
            <a:r>
              <a:rPr lang="en-US" sz="2800" dirty="0"/>
              <a:t>interference possible: channel can be same as that chosen by neighboring AP!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3D3F74-1885-7D4A-DE70-AFEC3E530CAD}"/>
              </a:ext>
            </a:extLst>
          </p:cNvPr>
          <p:cNvGrpSpPr/>
          <p:nvPr/>
        </p:nvGrpSpPr>
        <p:grpSpPr>
          <a:xfrm>
            <a:off x="1066800" y="3124200"/>
            <a:ext cx="8234891" cy="3127850"/>
            <a:chOff x="1049867" y="3429000"/>
            <a:chExt cx="8234891" cy="3127850"/>
          </a:xfrm>
        </p:grpSpPr>
        <p:pic>
          <p:nvPicPr>
            <p:cNvPr id="62" name="Picture 2" descr="Why Channels 1, 6 and 11? | MetaGeek">
              <a:extLst>
                <a:ext uri="{FF2B5EF4-FFF2-40B4-BE49-F238E27FC236}">
                  <a16:creationId xmlns:a16="http://schemas.microsoft.com/office/drawing/2014/main" id="{D9895038-2A3F-5116-5B72-88F1355C8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641" y="3429000"/>
              <a:ext cx="6479117" cy="3127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B4E8F16-FC43-C6D1-874F-AD63E9ADD8BD}"/>
                </a:ext>
              </a:extLst>
            </p:cNvPr>
            <p:cNvSpPr txBox="1"/>
            <p:nvPr/>
          </p:nvSpPr>
          <p:spPr>
            <a:xfrm>
              <a:off x="1049867" y="3602150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+mn-lt"/>
                </a:rPr>
                <a:t>Example: 2.4 GHz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498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Channels</a:t>
            </a:r>
            <a:endParaRPr lang="en-US" sz="3200" b="1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3EE25-89F3-83B3-24EA-AD9CED19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5" y="1143000"/>
            <a:ext cx="11702730" cy="445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0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Association</a:t>
            </a:r>
            <a:endParaRPr lang="en-US" sz="3200" b="1" dirty="0">
              <a:latin typeface="+mn-lt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494B11C-288C-2473-4051-83F9E46CD522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1447800"/>
            <a:ext cx="5664200" cy="460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sz="3200" dirty="0"/>
              <a:t>arriving host: must </a:t>
            </a:r>
            <a:r>
              <a:rPr lang="en-US" sz="3200" dirty="0">
                <a:solidFill>
                  <a:srgbClr val="C00000"/>
                </a:solidFill>
              </a:rPr>
              <a:t>associate </a:t>
            </a:r>
            <a:r>
              <a:rPr lang="en-US" sz="3200" dirty="0"/>
              <a:t>with an AP</a:t>
            </a:r>
          </a:p>
          <a:p>
            <a:pPr lvl="1">
              <a:defRPr/>
            </a:pPr>
            <a:r>
              <a:rPr lang="en-US" sz="2800" dirty="0"/>
              <a:t>scans channels, listening for </a:t>
            </a:r>
            <a:r>
              <a:rPr lang="en-US" sz="2800" i="1" dirty="0"/>
              <a:t>beacon frames</a:t>
            </a:r>
            <a:r>
              <a:rPr lang="en-US" sz="2800" dirty="0"/>
              <a:t> containing AP</a:t>
            </a:r>
            <a:r>
              <a:rPr lang="en-US" altLang="ja-JP" sz="2800" dirty="0"/>
              <a:t>’</a:t>
            </a:r>
            <a:r>
              <a:rPr lang="en-US" sz="2800" dirty="0"/>
              <a:t>s name (SSID) and MAC address</a:t>
            </a:r>
          </a:p>
          <a:p>
            <a:pPr lvl="1">
              <a:defRPr/>
            </a:pPr>
            <a:r>
              <a:rPr lang="en-US" sz="2800" dirty="0"/>
              <a:t>selects AP to associate with</a:t>
            </a:r>
          </a:p>
          <a:p>
            <a:pPr lvl="1">
              <a:defRPr/>
            </a:pPr>
            <a:r>
              <a:rPr lang="en-US" sz="2800" dirty="0"/>
              <a:t>then may perform authentication </a:t>
            </a:r>
          </a:p>
          <a:p>
            <a:pPr lvl="1">
              <a:defRPr/>
            </a:pPr>
            <a:r>
              <a:rPr lang="en-US" sz="2800" dirty="0"/>
              <a:t>then typically run DHCP to get IP address in AP’s subnet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3" name="Text Box 24">
            <a:extLst>
              <a:ext uri="{FF2B5EF4-FFF2-40B4-BE49-F238E27FC236}">
                <a16:creationId xmlns:a16="http://schemas.microsoft.com/office/drawing/2014/main" id="{444684F2-6169-7236-ABE6-B3A8A8D17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124" y="4472298"/>
            <a:ext cx="1054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</a:t>
            </a: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CC4B8BB1-90C9-A91F-BE2C-E5E990EE3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932" y="2649328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" name="Group 361">
            <a:extLst>
              <a:ext uri="{FF2B5EF4-FFF2-40B4-BE49-F238E27FC236}">
                <a16:creationId xmlns:a16="http://schemas.microsoft.com/office/drawing/2014/main" id="{3AA3F8C9-7EAA-D2FF-2224-23C14634EB2C}"/>
              </a:ext>
            </a:extLst>
          </p:cNvPr>
          <p:cNvGrpSpPr>
            <a:grpSpLocks/>
          </p:cNvGrpSpPr>
          <p:nvPr/>
        </p:nvGrpSpPr>
        <p:grpSpPr bwMode="auto">
          <a:xfrm>
            <a:off x="8815232" y="3366877"/>
            <a:ext cx="639762" cy="581025"/>
            <a:chOff x="2967" y="478"/>
            <a:chExt cx="788" cy="625"/>
          </a:xfrm>
        </p:grpSpPr>
        <p:pic>
          <p:nvPicPr>
            <p:cNvPr id="7" name="Picture 358" descr="access_point_stylized_small">
              <a:extLst>
                <a:ext uri="{FF2B5EF4-FFF2-40B4-BE49-F238E27FC236}">
                  <a16:creationId xmlns:a16="http://schemas.microsoft.com/office/drawing/2014/main" id="{7C7B9A61-947E-5970-18F5-027A17D8C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60" descr="antenna_radiation_stylized">
              <a:extLst>
                <a:ext uri="{FF2B5EF4-FFF2-40B4-BE49-F238E27FC236}">
                  <a16:creationId xmlns:a16="http://schemas.microsoft.com/office/drawing/2014/main" id="{9D3B4EF7-76EE-EA84-A991-5C7FF00A5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356">
            <a:extLst>
              <a:ext uri="{FF2B5EF4-FFF2-40B4-BE49-F238E27FC236}">
                <a16:creationId xmlns:a16="http://schemas.microsoft.com/office/drawing/2014/main" id="{B8918096-8BBB-3C70-7329-3625CA85ED77}"/>
              </a:ext>
            </a:extLst>
          </p:cNvPr>
          <p:cNvGrpSpPr>
            <a:grpSpLocks/>
          </p:cNvGrpSpPr>
          <p:nvPr/>
        </p:nvGrpSpPr>
        <p:grpSpPr bwMode="auto">
          <a:xfrm>
            <a:off x="9377207" y="3635165"/>
            <a:ext cx="436562" cy="498475"/>
            <a:chOff x="313" y="1497"/>
            <a:chExt cx="1152" cy="1014"/>
          </a:xfrm>
        </p:grpSpPr>
        <p:pic>
          <p:nvPicPr>
            <p:cNvPr id="11" name="Picture 354" descr="laptop_stylized_small">
              <a:extLst>
                <a:ext uri="{FF2B5EF4-FFF2-40B4-BE49-F238E27FC236}">
                  <a16:creationId xmlns:a16="http://schemas.microsoft.com/office/drawing/2014/main" id="{8343252E-B856-1043-791D-05CB0D45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55" descr="antenna_stylized">
              <a:extLst>
                <a:ext uri="{FF2B5EF4-FFF2-40B4-BE49-F238E27FC236}">
                  <a16:creationId xmlns:a16="http://schemas.microsoft.com/office/drawing/2014/main" id="{729DCE3D-8778-8B6A-C5E3-F009E8C94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403">
            <a:extLst>
              <a:ext uri="{FF2B5EF4-FFF2-40B4-BE49-F238E27FC236}">
                <a16:creationId xmlns:a16="http://schemas.microsoft.com/office/drawing/2014/main" id="{F64E6651-FF3F-87F6-3902-03A4B6DC81F9}"/>
              </a:ext>
            </a:extLst>
          </p:cNvPr>
          <p:cNvGrpSpPr>
            <a:grpSpLocks/>
          </p:cNvGrpSpPr>
          <p:nvPr/>
        </p:nvGrpSpPr>
        <p:grpSpPr bwMode="auto">
          <a:xfrm>
            <a:off x="9042400" y="2817603"/>
            <a:ext cx="446088" cy="382587"/>
            <a:chOff x="2751" y="1851"/>
            <a:chExt cx="462" cy="478"/>
          </a:xfrm>
        </p:grpSpPr>
        <p:pic>
          <p:nvPicPr>
            <p:cNvPr id="14" name="Picture 364" descr="iphone_stylized_small">
              <a:extLst>
                <a:ext uri="{FF2B5EF4-FFF2-40B4-BE49-F238E27FC236}">
                  <a16:creationId xmlns:a16="http://schemas.microsoft.com/office/drawing/2014/main" id="{5F164E81-F42F-B101-DE2B-9DC29DAE0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02" descr="antenna_radiation_stylized">
              <a:extLst>
                <a:ext uri="{FF2B5EF4-FFF2-40B4-BE49-F238E27FC236}">
                  <a16:creationId xmlns:a16="http://schemas.microsoft.com/office/drawing/2014/main" id="{D78B2C3A-0630-D08E-CDF4-0CF577FD8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356">
            <a:extLst>
              <a:ext uri="{FF2B5EF4-FFF2-40B4-BE49-F238E27FC236}">
                <a16:creationId xmlns:a16="http://schemas.microsoft.com/office/drawing/2014/main" id="{247C8AA7-4F1C-E2AF-5BE4-41D79A021D1D}"/>
              </a:ext>
            </a:extLst>
          </p:cNvPr>
          <p:cNvGrpSpPr>
            <a:grpSpLocks/>
          </p:cNvGrpSpPr>
          <p:nvPr/>
        </p:nvGrpSpPr>
        <p:grpSpPr bwMode="auto">
          <a:xfrm>
            <a:off x="8337394" y="2923965"/>
            <a:ext cx="438150" cy="498475"/>
            <a:chOff x="313" y="1497"/>
            <a:chExt cx="1152" cy="1014"/>
          </a:xfrm>
        </p:grpSpPr>
        <p:pic>
          <p:nvPicPr>
            <p:cNvPr id="17" name="Picture 354" descr="laptop_stylized_small">
              <a:extLst>
                <a:ext uri="{FF2B5EF4-FFF2-40B4-BE49-F238E27FC236}">
                  <a16:creationId xmlns:a16="http://schemas.microsoft.com/office/drawing/2014/main" id="{A9C799C7-1E51-13BE-34B9-4FAC37CF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55" descr="antenna_stylized">
              <a:extLst>
                <a:ext uri="{FF2B5EF4-FFF2-40B4-BE49-F238E27FC236}">
                  <a16:creationId xmlns:a16="http://schemas.microsoft.com/office/drawing/2014/main" id="{5085A652-4ACA-3EAA-66CA-C89735847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7E4000-9790-38DF-AA22-E468F3F941B3}"/>
              </a:ext>
            </a:extLst>
          </p:cNvPr>
          <p:cNvGrpSpPr/>
          <p:nvPr/>
        </p:nvGrpSpPr>
        <p:grpSpPr>
          <a:xfrm>
            <a:off x="8115299" y="3857701"/>
            <a:ext cx="780829" cy="625189"/>
            <a:chOff x="9359899" y="4467511"/>
            <a:chExt cx="780829" cy="625189"/>
          </a:xfrm>
        </p:grpSpPr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6E3EF13D-738C-E8AD-060F-8579743EA3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1305" y="4467511"/>
              <a:ext cx="436562" cy="498475"/>
              <a:chOff x="313" y="1497"/>
              <a:chExt cx="1152" cy="1014"/>
            </a:xfrm>
          </p:grpSpPr>
          <p:pic>
            <p:nvPicPr>
              <p:cNvPr id="22" name="Picture 354" descr="laptop_stylized_small">
                <a:extLst>
                  <a:ext uri="{FF2B5EF4-FFF2-40B4-BE49-F238E27FC236}">
                    <a16:creationId xmlns:a16="http://schemas.microsoft.com/office/drawing/2014/main" id="{40D86F7A-A53F-6784-6109-D03AF406F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355" descr="antenna_stylized">
                <a:extLst>
                  <a:ext uri="{FF2B5EF4-FFF2-40B4-BE49-F238E27FC236}">
                    <a16:creationId xmlns:a16="http://schemas.microsoft.com/office/drawing/2014/main" id="{56DC3F1E-34A0-37D6-560C-D4BDB68AC2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Right Arrow 1">
              <a:extLst>
                <a:ext uri="{FF2B5EF4-FFF2-40B4-BE49-F238E27FC236}">
                  <a16:creationId xmlns:a16="http://schemas.microsoft.com/office/drawing/2014/main" id="{60162219-6F6D-5A68-5E7C-8BF6B23A60FE}"/>
                </a:ext>
              </a:extLst>
            </p:cNvPr>
            <p:cNvSpPr/>
            <p:nvPr/>
          </p:nvSpPr>
          <p:spPr>
            <a:xfrm rot="19467811">
              <a:off x="9359899" y="490220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00A8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52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Association</a:t>
            </a:r>
            <a:endParaRPr lang="en-US" sz="3200" b="1" dirty="0">
              <a:latin typeface="+mn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07A20-4397-9DC9-0F08-F81F9875D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1295400"/>
            <a:ext cx="2335212" cy="2224087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A02222-6542-8B89-9204-FE814E00B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30312"/>
            <a:ext cx="2335213" cy="2224088"/>
          </a:xfrm>
          <a:prstGeom prst="ellipse">
            <a:avLst/>
          </a:prstGeom>
          <a:solidFill>
            <a:srgbClr val="9CE0FA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0" name="Text Box 82">
            <a:extLst>
              <a:ext uri="{FF2B5EF4-FFF2-40B4-BE49-F238E27FC236}">
                <a16:creationId xmlns:a16="http://schemas.microsoft.com/office/drawing/2014/main" id="{70AFD05D-2060-2732-D54F-C50059614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25" y="2347912"/>
            <a:ext cx="5597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AP 2</a:t>
            </a:r>
          </a:p>
        </p:txBody>
      </p:sp>
      <p:sp>
        <p:nvSpPr>
          <p:cNvPr id="31" name="Text Box 83">
            <a:extLst>
              <a:ext uri="{FF2B5EF4-FFF2-40B4-BE49-F238E27FC236}">
                <a16:creationId xmlns:a16="http://schemas.microsoft.com/office/drawing/2014/main" id="{C2C67B83-5C57-BD74-8BD9-B218BA2AA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2001837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2" name="Text Box 84">
            <a:extLst>
              <a:ext uri="{FF2B5EF4-FFF2-40B4-BE49-F238E27FC236}">
                <a16:creationId xmlns:a16="http://schemas.microsoft.com/office/drawing/2014/main" id="{AD8BE284-17EA-6A3D-A06B-7787E8F3F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238" y="2359025"/>
            <a:ext cx="5597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AP 1</a:t>
            </a:r>
          </a:p>
        </p:txBody>
      </p:sp>
      <p:sp>
        <p:nvSpPr>
          <p:cNvPr id="33" name="Text Box 85">
            <a:extLst>
              <a:ext uri="{FF2B5EF4-FFF2-40B4-BE49-F238E27FC236}">
                <a16:creationId xmlns:a16="http://schemas.microsoft.com/office/drawing/2014/main" id="{5C42277B-40AD-5B30-E631-293909F19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3017837"/>
            <a:ext cx="41710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H1</a:t>
            </a:r>
          </a:p>
        </p:txBody>
      </p:sp>
      <p:sp>
        <p:nvSpPr>
          <p:cNvPr id="34" name="Text Box 87">
            <a:extLst>
              <a:ext uri="{FF2B5EF4-FFF2-40B4-BE49-F238E27FC236}">
                <a16:creationId xmlns:a16="http://schemas.microsoft.com/office/drawing/2014/main" id="{81DB4AC5-AC55-C7C5-528F-C5D05D5A4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1352550"/>
            <a:ext cx="6543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BBS 2</a:t>
            </a:r>
          </a:p>
        </p:txBody>
      </p:sp>
      <p:sp>
        <p:nvSpPr>
          <p:cNvPr id="35" name="Text Box 88">
            <a:extLst>
              <a:ext uri="{FF2B5EF4-FFF2-40B4-BE49-F238E27FC236}">
                <a16:creationId xmlns:a16="http://schemas.microsoft.com/office/drawing/2014/main" id="{3F28532F-9EA4-2A34-761C-43E6B93BB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1301750"/>
            <a:ext cx="6543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BBS 1</a:t>
            </a:r>
          </a:p>
        </p:txBody>
      </p:sp>
      <p:sp>
        <p:nvSpPr>
          <p:cNvPr id="36" name="Line 130">
            <a:extLst>
              <a:ext uri="{FF2B5EF4-FFF2-40B4-BE49-F238E27FC236}">
                <a16:creationId xmlns:a16="http://schemas.microsoft.com/office/drawing/2014/main" id="{6990E938-D70C-8031-A4DB-45EE2F0CC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3900" y="2382837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37" name="Line 131">
            <a:extLst>
              <a:ext uri="{FF2B5EF4-FFF2-40B4-BE49-F238E27FC236}">
                <a16:creationId xmlns:a16="http://schemas.microsoft.com/office/drawing/2014/main" id="{72F174C8-7E37-2A9E-38DB-3423CBB655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1313" y="2398712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38" name="Line 132">
            <a:extLst>
              <a:ext uri="{FF2B5EF4-FFF2-40B4-BE49-F238E27FC236}">
                <a16:creationId xmlns:a16="http://schemas.microsoft.com/office/drawing/2014/main" id="{93B1165B-AC57-7FF7-861B-E8B202D530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9750" y="2730500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39" name="Line 133">
            <a:extLst>
              <a:ext uri="{FF2B5EF4-FFF2-40B4-BE49-F238E27FC236}">
                <a16:creationId xmlns:a16="http://schemas.microsoft.com/office/drawing/2014/main" id="{397BAEC7-A99C-EA5B-19D3-5D6352F1B6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5300" y="2551112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40" name="Group 134">
            <a:extLst>
              <a:ext uri="{FF2B5EF4-FFF2-40B4-BE49-F238E27FC236}">
                <a16:creationId xmlns:a16="http://schemas.microsoft.com/office/drawing/2014/main" id="{35E89A59-AEDA-4E2D-6034-809A0CD92531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2300287"/>
            <a:ext cx="282575" cy="304800"/>
            <a:chOff x="1255" y="3461"/>
            <a:chExt cx="178" cy="192"/>
          </a:xfrm>
        </p:grpSpPr>
        <p:sp>
          <p:nvSpPr>
            <p:cNvPr id="41" name="Oval 135">
              <a:extLst>
                <a:ext uri="{FF2B5EF4-FFF2-40B4-BE49-F238E27FC236}">
                  <a16:creationId xmlns:a16="http://schemas.microsoft.com/office/drawing/2014/main" id="{E4406099-8EE9-1776-91F0-970FAB2CB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2" name="Text Box 136">
              <a:extLst>
                <a:ext uri="{FF2B5EF4-FFF2-40B4-BE49-F238E27FC236}">
                  <a16:creationId xmlns:a16="http://schemas.microsoft.com/office/drawing/2014/main" id="{15C495AA-081C-355B-89A7-E451C4D4D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43" name="Group 137">
            <a:extLst>
              <a:ext uri="{FF2B5EF4-FFF2-40B4-BE49-F238E27FC236}">
                <a16:creationId xmlns:a16="http://schemas.microsoft.com/office/drawing/2014/main" id="{83336B22-5CCA-1A4D-40F7-4B82BC7B00A5}"/>
              </a:ext>
            </a:extLst>
          </p:cNvPr>
          <p:cNvGrpSpPr>
            <a:grpSpLocks/>
          </p:cNvGrpSpPr>
          <p:nvPr/>
        </p:nvGrpSpPr>
        <p:grpSpPr bwMode="auto">
          <a:xfrm>
            <a:off x="3103563" y="2557462"/>
            <a:ext cx="282575" cy="304800"/>
            <a:chOff x="1851" y="2490"/>
            <a:chExt cx="178" cy="192"/>
          </a:xfrm>
        </p:grpSpPr>
        <p:sp>
          <p:nvSpPr>
            <p:cNvPr id="44" name="Oval 138">
              <a:extLst>
                <a:ext uri="{FF2B5EF4-FFF2-40B4-BE49-F238E27FC236}">
                  <a16:creationId xmlns:a16="http://schemas.microsoft.com/office/drawing/2014/main" id="{C9BEC36B-78CB-F1B7-2DCE-DEA86214B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5" name="Text Box 139">
              <a:extLst>
                <a:ext uri="{FF2B5EF4-FFF2-40B4-BE49-F238E27FC236}">
                  <a16:creationId xmlns:a16="http://schemas.microsoft.com/office/drawing/2014/main" id="{3862E14C-5F46-362B-7C75-89DDCC72D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46" name="Group 140">
            <a:extLst>
              <a:ext uri="{FF2B5EF4-FFF2-40B4-BE49-F238E27FC236}">
                <a16:creationId xmlns:a16="http://schemas.microsoft.com/office/drawing/2014/main" id="{DFF2EEDE-EC2A-2865-0201-D15B06525980}"/>
              </a:ext>
            </a:extLst>
          </p:cNvPr>
          <p:cNvGrpSpPr>
            <a:grpSpLocks/>
          </p:cNvGrpSpPr>
          <p:nvPr/>
        </p:nvGrpSpPr>
        <p:grpSpPr bwMode="auto">
          <a:xfrm>
            <a:off x="3389313" y="2663825"/>
            <a:ext cx="282575" cy="304800"/>
            <a:chOff x="1851" y="2490"/>
            <a:chExt cx="178" cy="192"/>
          </a:xfrm>
        </p:grpSpPr>
        <p:sp>
          <p:nvSpPr>
            <p:cNvPr id="47" name="Oval 141">
              <a:extLst>
                <a:ext uri="{FF2B5EF4-FFF2-40B4-BE49-F238E27FC236}">
                  <a16:creationId xmlns:a16="http://schemas.microsoft.com/office/drawing/2014/main" id="{6137AC3A-CD6E-FE4C-BD01-B6BF45104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8" name="Text Box 142">
              <a:extLst>
                <a:ext uri="{FF2B5EF4-FFF2-40B4-BE49-F238E27FC236}">
                  <a16:creationId xmlns:a16="http://schemas.microsoft.com/office/drawing/2014/main" id="{F687A432-5FED-FBA6-8C11-E48EEF145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49" name="Group 143">
            <a:extLst>
              <a:ext uri="{FF2B5EF4-FFF2-40B4-BE49-F238E27FC236}">
                <a16:creationId xmlns:a16="http://schemas.microsoft.com/office/drawing/2014/main" id="{04FF903B-E6DC-1652-D6DA-1218CE6FE14A}"/>
              </a:ext>
            </a:extLst>
          </p:cNvPr>
          <p:cNvGrpSpPr>
            <a:grpSpLocks/>
          </p:cNvGrpSpPr>
          <p:nvPr/>
        </p:nvGrpSpPr>
        <p:grpSpPr bwMode="auto">
          <a:xfrm>
            <a:off x="2024063" y="2273300"/>
            <a:ext cx="282575" cy="304800"/>
            <a:chOff x="1255" y="3461"/>
            <a:chExt cx="178" cy="192"/>
          </a:xfrm>
        </p:grpSpPr>
        <p:sp>
          <p:nvSpPr>
            <p:cNvPr id="50" name="Oval 144">
              <a:extLst>
                <a:ext uri="{FF2B5EF4-FFF2-40B4-BE49-F238E27FC236}">
                  <a16:creationId xmlns:a16="http://schemas.microsoft.com/office/drawing/2014/main" id="{7D412494-83D2-2FDB-2A69-3F4746971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1" name="Text Box 145">
              <a:extLst>
                <a:ext uri="{FF2B5EF4-FFF2-40B4-BE49-F238E27FC236}">
                  <a16:creationId xmlns:a16="http://schemas.microsoft.com/office/drawing/2014/main" id="{9DC98418-6F57-51C2-C90B-0F6B3DB56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sp>
        <p:nvSpPr>
          <p:cNvPr id="52" name="Text Box 146">
            <a:extLst>
              <a:ext uri="{FF2B5EF4-FFF2-40B4-BE49-F238E27FC236}">
                <a16:creationId xmlns:a16="http://schemas.microsoft.com/office/drawing/2014/main" id="{B34A6C2C-9302-86E5-0BD5-0D120D5B8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3" y="3705225"/>
            <a:ext cx="453548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passive scanning: 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beacon frames sent from APs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Request frame sent: H1 to selected AP 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Response frame sent from  selected AP to H1</a:t>
            </a:r>
          </a:p>
        </p:txBody>
      </p:sp>
      <p:grpSp>
        <p:nvGrpSpPr>
          <p:cNvPr id="53" name="Group 361">
            <a:extLst>
              <a:ext uri="{FF2B5EF4-FFF2-40B4-BE49-F238E27FC236}">
                <a16:creationId xmlns:a16="http://schemas.microsoft.com/office/drawing/2014/main" id="{06BD31EB-D01A-FE7A-6A11-1758FD3D2664}"/>
              </a:ext>
            </a:extLst>
          </p:cNvPr>
          <p:cNvGrpSpPr>
            <a:grpSpLocks/>
          </p:cNvGrpSpPr>
          <p:nvPr/>
        </p:nvGrpSpPr>
        <p:grpSpPr bwMode="auto">
          <a:xfrm>
            <a:off x="1552575" y="1903412"/>
            <a:ext cx="649288" cy="561975"/>
            <a:chOff x="2967" y="478"/>
            <a:chExt cx="788" cy="625"/>
          </a:xfrm>
        </p:grpSpPr>
        <p:pic>
          <p:nvPicPr>
            <p:cNvPr id="54" name="Picture 358" descr="access_point_stylized_small">
              <a:extLst>
                <a:ext uri="{FF2B5EF4-FFF2-40B4-BE49-F238E27FC236}">
                  <a16:creationId xmlns:a16="http://schemas.microsoft.com/office/drawing/2014/main" id="{B635060A-8762-244A-A6C9-21FD7B209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360" descr="antenna_radiation_stylized">
              <a:extLst>
                <a:ext uri="{FF2B5EF4-FFF2-40B4-BE49-F238E27FC236}">
                  <a16:creationId xmlns:a16="http://schemas.microsoft.com/office/drawing/2014/main" id="{5886AF17-53D0-476C-CA54-08F84643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Group 361">
            <a:extLst>
              <a:ext uri="{FF2B5EF4-FFF2-40B4-BE49-F238E27FC236}">
                <a16:creationId xmlns:a16="http://schemas.microsoft.com/office/drawing/2014/main" id="{69D38BFE-D670-0458-8E2B-AB3AED0D9FC5}"/>
              </a:ext>
            </a:extLst>
          </p:cNvPr>
          <p:cNvGrpSpPr>
            <a:grpSpLocks/>
          </p:cNvGrpSpPr>
          <p:nvPr/>
        </p:nvGrpSpPr>
        <p:grpSpPr bwMode="auto">
          <a:xfrm>
            <a:off x="3462338" y="1924050"/>
            <a:ext cx="649287" cy="561975"/>
            <a:chOff x="2967" y="478"/>
            <a:chExt cx="788" cy="625"/>
          </a:xfrm>
        </p:grpSpPr>
        <p:pic>
          <p:nvPicPr>
            <p:cNvPr id="57" name="Picture 358" descr="access_point_stylized_small">
              <a:extLst>
                <a:ext uri="{FF2B5EF4-FFF2-40B4-BE49-F238E27FC236}">
                  <a16:creationId xmlns:a16="http://schemas.microsoft.com/office/drawing/2014/main" id="{65D29AEB-4144-63D3-66FA-4F24F82BD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360" descr="antenna_radiation_stylized">
              <a:extLst>
                <a:ext uri="{FF2B5EF4-FFF2-40B4-BE49-F238E27FC236}">
                  <a16:creationId xmlns:a16="http://schemas.microsoft.com/office/drawing/2014/main" id="{CC4B123F-82F9-97EB-314D-42579FB53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Group 356">
            <a:extLst>
              <a:ext uri="{FF2B5EF4-FFF2-40B4-BE49-F238E27FC236}">
                <a16:creationId xmlns:a16="http://schemas.microsoft.com/office/drawing/2014/main" id="{C185C843-5F55-6DED-6030-5CAF01DBCCA8}"/>
              </a:ext>
            </a:extLst>
          </p:cNvPr>
          <p:cNvGrpSpPr>
            <a:grpSpLocks/>
          </p:cNvGrpSpPr>
          <p:nvPr/>
        </p:nvGrpSpPr>
        <p:grpSpPr bwMode="auto">
          <a:xfrm>
            <a:off x="2497138" y="2330450"/>
            <a:ext cx="436562" cy="498475"/>
            <a:chOff x="313" y="1497"/>
            <a:chExt cx="1152" cy="1014"/>
          </a:xfrm>
        </p:grpSpPr>
        <p:pic>
          <p:nvPicPr>
            <p:cNvPr id="60" name="Picture 354" descr="laptop_stylized_small">
              <a:extLst>
                <a:ext uri="{FF2B5EF4-FFF2-40B4-BE49-F238E27FC236}">
                  <a16:creationId xmlns:a16="http://schemas.microsoft.com/office/drawing/2014/main" id="{2EDADC22-2AD4-28EF-3947-6D7227166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355" descr="antenna_stylized">
              <a:extLst>
                <a:ext uri="{FF2B5EF4-FFF2-40B4-BE49-F238E27FC236}">
                  <a16:creationId xmlns:a16="http://schemas.microsoft.com/office/drawing/2014/main" id="{F6923EB3-DFB3-F6C4-F1A9-86C0E32B8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3787EA-3D44-51EE-43E8-9BE040CB3A59}"/>
              </a:ext>
            </a:extLst>
          </p:cNvPr>
          <p:cNvGrpSpPr/>
          <p:nvPr/>
        </p:nvGrpSpPr>
        <p:grpSpPr>
          <a:xfrm>
            <a:off x="6261100" y="1239837"/>
            <a:ext cx="5245100" cy="4833680"/>
            <a:chOff x="6540500" y="1428750"/>
            <a:chExt cx="5245100" cy="4833680"/>
          </a:xfrm>
        </p:grpSpPr>
        <p:sp>
          <p:nvSpPr>
            <p:cNvPr id="63" name="Oval 6">
              <a:extLst>
                <a:ext uri="{FF2B5EF4-FFF2-40B4-BE49-F238E27FC236}">
                  <a16:creationId xmlns:a16="http://schemas.microsoft.com/office/drawing/2014/main" id="{4F8243BE-CC19-A622-A8CF-78B1A8866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1493838"/>
              <a:ext cx="2335212" cy="2224088"/>
            </a:xfrm>
            <a:prstGeom prst="ellipse">
              <a:avLst/>
            </a:prstGeom>
            <a:solidFill>
              <a:srgbClr val="9CE0FA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4" name="Oval 7">
              <a:extLst>
                <a:ext uri="{FF2B5EF4-FFF2-40B4-BE49-F238E27FC236}">
                  <a16:creationId xmlns:a16="http://schemas.microsoft.com/office/drawing/2014/main" id="{65510FEF-2C2A-172E-E2B6-35AA36F6C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0" y="1428750"/>
              <a:ext cx="2335213" cy="2224089"/>
            </a:xfrm>
            <a:prstGeom prst="ellipse">
              <a:avLst/>
            </a:prstGeom>
            <a:solidFill>
              <a:srgbClr val="9AE0FF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5" name="Text Box 8">
              <a:extLst>
                <a:ext uri="{FF2B5EF4-FFF2-40B4-BE49-F238E27FC236}">
                  <a16:creationId xmlns:a16="http://schemas.microsoft.com/office/drawing/2014/main" id="{F44CA19E-7C51-6802-6460-022E9788C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7413" y="244475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AP 2</a:t>
              </a:r>
            </a:p>
          </p:txBody>
        </p:sp>
        <p:sp>
          <p:nvSpPr>
            <p:cNvPr id="66" name="Text Box 9">
              <a:extLst>
                <a:ext uri="{FF2B5EF4-FFF2-40B4-BE49-F238E27FC236}">
                  <a16:creationId xmlns:a16="http://schemas.microsoft.com/office/drawing/2014/main" id="{40D23D34-2603-C298-58AB-04B42B06E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988" y="220027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67" name="Text Box 10">
              <a:extLst>
                <a:ext uri="{FF2B5EF4-FFF2-40B4-BE49-F238E27FC236}">
                  <a16:creationId xmlns:a16="http://schemas.microsoft.com/office/drawing/2014/main" id="{5ADAF68E-D49C-C122-BDDF-838CFA412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650" y="262890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AP 1</a:t>
              </a:r>
            </a:p>
          </p:txBody>
        </p:sp>
        <p:sp>
          <p:nvSpPr>
            <p:cNvPr id="68" name="Text Box 11">
              <a:extLst>
                <a:ext uri="{FF2B5EF4-FFF2-40B4-BE49-F238E27FC236}">
                  <a16:creationId xmlns:a16="http://schemas.microsoft.com/office/drawing/2014/main" id="{5F1A3F53-D5EF-0CB1-E3F2-C961716CB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3113" y="3216275"/>
              <a:ext cx="41710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H1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2D03D875-08EA-253B-CB2F-C7417BBB2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4588" y="301942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70" name="Text Box 13">
              <a:extLst>
                <a:ext uri="{FF2B5EF4-FFF2-40B4-BE49-F238E27FC236}">
                  <a16:creationId xmlns:a16="http://schemas.microsoft.com/office/drawing/2014/main" id="{5946E928-FC9E-4C99-5CDA-4F19AB325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83688" y="15509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BBS 2</a:t>
              </a:r>
            </a:p>
          </p:txBody>
        </p:sp>
        <p:sp>
          <p:nvSpPr>
            <p:cNvPr id="71" name="Text Box 14">
              <a:extLst>
                <a:ext uri="{FF2B5EF4-FFF2-40B4-BE49-F238E27FC236}">
                  <a16:creationId xmlns:a16="http://schemas.microsoft.com/office/drawing/2014/main" id="{93071202-9B16-5AE2-788F-F3CA96A30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7588" y="15001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BBS 1</a:t>
              </a:r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7C2B9274-34FF-76F1-72B0-6C12D9EA7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63" y="2505174"/>
              <a:ext cx="869950" cy="225446"/>
            </a:xfrm>
            <a:custGeom>
              <a:avLst/>
              <a:gdLst>
                <a:gd name="T0" fmla="*/ 0 w 548"/>
                <a:gd name="T1" fmla="*/ 2147483647 h 142"/>
                <a:gd name="T2" fmla="*/ 0 w 548"/>
                <a:gd name="T3" fmla="*/ 0 h 142"/>
                <a:gd name="T4" fmla="*/ 2147483647 w 548"/>
                <a:gd name="T5" fmla="*/ 0 h 1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8" h="142">
                  <a:moveTo>
                    <a:pt x="0" y="142"/>
                  </a:moveTo>
                  <a:lnTo>
                    <a:pt x="0" y="0"/>
                  </a:lnTo>
                  <a:lnTo>
                    <a:pt x="548" y="0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3" name="Line 57">
              <a:extLst>
                <a:ext uri="{FF2B5EF4-FFF2-40B4-BE49-F238E27FC236}">
                  <a16:creationId xmlns:a16="http://schemas.microsoft.com/office/drawing/2014/main" id="{3D725CD1-A687-7E38-DF1E-E5DB426F98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27963" y="2505075"/>
              <a:ext cx="8239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Line 58">
              <a:extLst>
                <a:ext uri="{FF2B5EF4-FFF2-40B4-BE49-F238E27FC236}">
                  <a16:creationId xmlns:a16="http://schemas.microsoft.com/office/drawing/2014/main" id="{55A614DE-0850-6F5B-FE93-ACBB2B99A1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875" y="2581275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Line 59">
              <a:extLst>
                <a:ext uri="{FF2B5EF4-FFF2-40B4-BE49-F238E27FC236}">
                  <a16:creationId xmlns:a16="http://schemas.microsoft.com/office/drawing/2014/main" id="{379609C7-3FCA-64A2-1C22-F81AC4EA65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7288" y="25971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Line 60">
              <a:extLst>
                <a:ext uri="{FF2B5EF4-FFF2-40B4-BE49-F238E27FC236}">
                  <a16:creationId xmlns:a16="http://schemas.microsoft.com/office/drawing/2014/main" id="{CF485B0C-5C25-DD35-12FB-53E8957B99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75725" y="2928938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7" name="Line 61">
              <a:extLst>
                <a:ext uri="{FF2B5EF4-FFF2-40B4-BE49-F238E27FC236}">
                  <a16:creationId xmlns:a16="http://schemas.microsoft.com/office/drawing/2014/main" id="{392599B5-6DD3-3D19-1EE3-56907D87A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31275" y="27495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78" name="Group 62">
              <a:extLst>
                <a:ext uri="{FF2B5EF4-FFF2-40B4-BE49-F238E27FC236}">
                  <a16:creationId xmlns:a16="http://schemas.microsoft.com/office/drawing/2014/main" id="{E665C6EA-E053-F65A-E879-BA3CBB98C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2650" y="2333708"/>
              <a:ext cx="282575" cy="304828"/>
              <a:chOff x="1255" y="3461"/>
              <a:chExt cx="178" cy="192"/>
            </a:xfrm>
          </p:grpSpPr>
          <p:sp>
            <p:nvSpPr>
              <p:cNvPr id="101" name="Oval 63">
                <a:extLst>
                  <a:ext uri="{FF2B5EF4-FFF2-40B4-BE49-F238E27FC236}">
                    <a16:creationId xmlns:a16="http://schemas.microsoft.com/office/drawing/2014/main" id="{28B61B8A-A2BE-2325-9A9D-70DA38BC3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349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2" name="Text Box 64">
                <a:extLst>
                  <a:ext uri="{FF2B5EF4-FFF2-40B4-BE49-F238E27FC236}">
                    <a16:creationId xmlns:a16="http://schemas.microsoft.com/office/drawing/2014/main" id="{82FCA967-AA6F-40B2-FEAD-3F3DE49F49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5" y="346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1</a:t>
                </a:r>
              </a:p>
            </p:txBody>
          </p:sp>
        </p:grpSp>
        <p:grpSp>
          <p:nvGrpSpPr>
            <p:cNvPr id="79" name="Group 65">
              <a:extLst>
                <a:ext uri="{FF2B5EF4-FFF2-40B4-BE49-F238E27FC236}">
                  <a16:creationId xmlns:a16="http://schemas.microsoft.com/office/drawing/2014/main" id="{BB445EEB-951D-9075-9BAB-13147E46B0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74150" y="2530576"/>
              <a:ext cx="282575" cy="304828"/>
              <a:chOff x="1851" y="2490"/>
              <a:chExt cx="178" cy="192"/>
            </a:xfrm>
          </p:grpSpPr>
          <p:sp>
            <p:nvSpPr>
              <p:cNvPr id="99" name="Oval 66">
                <a:extLst>
                  <a:ext uri="{FF2B5EF4-FFF2-40B4-BE49-F238E27FC236}">
                    <a16:creationId xmlns:a16="http://schemas.microsoft.com/office/drawing/2014/main" id="{28E0DACA-3F1A-C90A-26B2-F3DE2642F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0" name="Text Box 67">
                <a:extLst>
                  <a:ext uri="{FF2B5EF4-FFF2-40B4-BE49-F238E27FC236}">
                    <a16:creationId xmlns:a16="http://schemas.microsoft.com/office/drawing/2014/main" id="{E97F38FE-5E06-EC6B-B126-C08D669F7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2</a:t>
                </a:r>
              </a:p>
            </p:txBody>
          </p:sp>
        </p:grpSp>
        <p:grpSp>
          <p:nvGrpSpPr>
            <p:cNvPr id="80" name="Group 68">
              <a:extLst>
                <a:ext uri="{FF2B5EF4-FFF2-40B4-BE49-F238E27FC236}">
                  <a16:creationId xmlns:a16="http://schemas.microsoft.com/office/drawing/2014/main" id="{4D480DED-822F-8631-3AEE-95747991A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6238" y="2548041"/>
              <a:ext cx="282575" cy="304828"/>
              <a:chOff x="1851" y="2490"/>
              <a:chExt cx="178" cy="192"/>
            </a:xfrm>
          </p:grpSpPr>
          <p:sp>
            <p:nvSpPr>
              <p:cNvPr id="97" name="Oval 69">
                <a:extLst>
                  <a:ext uri="{FF2B5EF4-FFF2-40B4-BE49-F238E27FC236}">
                    <a16:creationId xmlns:a16="http://schemas.microsoft.com/office/drawing/2014/main" id="{30D005FA-2C10-A45D-9326-A4C8B5AB5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98" name="Text Box 70">
                <a:extLst>
                  <a:ext uri="{FF2B5EF4-FFF2-40B4-BE49-F238E27FC236}">
                    <a16:creationId xmlns:a16="http://schemas.microsoft.com/office/drawing/2014/main" id="{654A8E9F-3E18-A867-F0A5-76E55DA75A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2</a:t>
                </a:r>
              </a:p>
            </p:txBody>
          </p:sp>
        </p:grpSp>
        <p:grpSp>
          <p:nvGrpSpPr>
            <p:cNvPr id="81" name="Group 71">
              <a:extLst>
                <a:ext uri="{FF2B5EF4-FFF2-40B4-BE49-F238E27FC236}">
                  <a16:creationId xmlns:a16="http://schemas.microsoft.com/office/drawing/2014/main" id="{1EE2DC46-A699-3FC5-05C9-BBE546A89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7000" y="2773487"/>
              <a:ext cx="282575" cy="304828"/>
              <a:chOff x="1851" y="2490"/>
              <a:chExt cx="178" cy="192"/>
            </a:xfrm>
          </p:grpSpPr>
          <p:sp>
            <p:nvSpPr>
              <p:cNvPr id="95" name="Oval 72">
                <a:extLst>
                  <a:ext uri="{FF2B5EF4-FFF2-40B4-BE49-F238E27FC236}">
                    <a16:creationId xmlns:a16="http://schemas.microsoft.com/office/drawing/2014/main" id="{CE0826CB-5D03-431D-DC16-2F7E339F3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96" name="Text Box 73">
                <a:extLst>
                  <a:ext uri="{FF2B5EF4-FFF2-40B4-BE49-F238E27FC236}">
                    <a16:creationId xmlns:a16="http://schemas.microsoft.com/office/drawing/2014/main" id="{0029C26A-ECA2-C2D0-79B4-45531EE085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3</a:t>
                </a:r>
              </a:p>
            </p:txBody>
          </p:sp>
        </p:grpSp>
        <p:grpSp>
          <p:nvGrpSpPr>
            <p:cNvPr id="82" name="Group 74">
              <a:extLst>
                <a:ext uri="{FF2B5EF4-FFF2-40B4-BE49-F238E27FC236}">
                  <a16:creationId xmlns:a16="http://schemas.microsoft.com/office/drawing/2014/main" id="{548466D4-7158-B000-895D-06D463ABA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5925" y="2865570"/>
              <a:ext cx="282575" cy="304828"/>
              <a:chOff x="1851" y="2490"/>
              <a:chExt cx="178" cy="192"/>
            </a:xfrm>
          </p:grpSpPr>
          <p:sp>
            <p:nvSpPr>
              <p:cNvPr id="93" name="Oval 75">
                <a:extLst>
                  <a:ext uri="{FF2B5EF4-FFF2-40B4-BE49-F238E27FC236}">
                    <a16:creationId xmlns:a16="http://schemas.microsoft.com/office/drawing/2014/main" id="{C67CDD7D-EC60-50D8-CB6B-07AE6B65F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94" name="Text Box 76">
                <a:extLst>
                  <a:ext uri="{FF2B5EF4-FFF2-40B4-BE49-F238E27FC236}">
                    <a16:creationId xmlns:a16="http://schemas.microsoft.com/office/drawing/2014/main" id="{E69E009B-0701-34C8-38F8-9D7EFE44CC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4</a:t>
                </a:r>
              </a:p>
            </p:txBody>
          </p:sp>
        </p:grpSp>
        <p:sp>
          <p:nvSpPr>
            <p:cNvPr id="83" name="Text Box 77">
              <a:extLst>
                <a:ext uri="{FF2B5EF4-FFF2-40B4-BE49-F238E27FC236}">
                  <a16:creationId xmlns:a16="http://schemas.microsoft.com/office/drawing/2014/main" id="{D131F670-0AEE-9130-9FF5-E9ADAE67E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8" y="3892550"/>
              <a:ext cx="5211762" cy="2369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active  scanning: 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Probe Request frame broadcast from H1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Probe Response frames sent from APs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Association Request frame sent: H1 to selected AP 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Association Response frame sent from selected AP to H1</a:t>
              </a:r>
            </a:p>
          </p:txBody>
        </p:sp>
        <p:grpSp>
          <p:nvGrpSpPr>
            <p:cNvPr id="84" name="Group 361">
              <a:extLst>
                <a:ext uri="{FF2B5EF4-FFF2-40B4-BE49-F238E27FC236}">
                  <a16:creationId xmlns:a16="http://schemas.microsoft.com/office/drawing/2014/main" id="{CBBD9574-016F-7FAE-11FF-A769798E34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3620" y="2100642"/>
              <a:ext cx="650240" cy="561392"/>
              <a:chOff x="2967" y="478"/>
              <a:chExt cx="788" cy="625"/>
            </a:xfrm>
          </p:grpSpPr>
          <p:pic>
            <p:nvPicPr>
              <p:cNvPr id="91" name="Picture 358" descr="access_point_stylized_small">
                <a:extLst>
                  <a:ext uri="{FF2B5EF4-FFF2-40B4-BE49-F238E27FC236}">
                    <a16:creationId xmlns:a16="http://schemas.microsoft.com/office/drawing/2014/main" id="{692C4A14-9512-CB61-4EB7-8ABC4439B3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360" descr="antenna_radiation_stylized">
                <a:extLst>
                  <a:ext uri="{FF2B5EF4-FFF2-40B4-BE49-F238E27FC236}">
                    <a16:creationId xmlns:a16="http://schemas.microsoft.com/office/drawing/2014/main" id="{128EBADC-6730-F6D2-0DCC-CF7503A148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5" name="Group 361">
              <a:extLst>
                <a:ext uri="{FF2B5EF4-FFF2-40B4-BE49-F238E27FC236}">
                  <a16:creationId xmlns:a16="http://schemas.microsoft.com/office/drawing/2014/main" id="{56C22D98-1AE7-E84A-7C31-129CDF177C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5780" y="2039676"/>
              <a:ext cx="650240" cy="561392"/>
              <a:chOff x="2967" y="478"/>
              <a:chExt cx="788" cy="625"/>
            </a:xfrm>
          </p:grpSpPr>
          <p:pic>
            <p:nvPicPr>
              <p:cNvPr id="89" name="Picture 358" descr="access_point_stylized_small">
                <a:extLst>
                  <a:ext uri="{FF2B5EF4-FFF2-40B4-BE49-F238E27FC236}">
                    <a16:creationId xmlns:a16="http://schemas.microsoft.com/office/drawing/2014/main" id="{F4306D01-62FD-B457-ADEC-962726775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Picture 360" descr="antenna_radiation_stylized">
                <a:extLst>
                  <a:ext uri="{FF2B5EF4-FFF2-40B4-BE49-F238E27FC236}">
                    <a16:creationId xmlns:a16="http://schemas.microsoft.com/office/drawing/2014/main" id="{C06849EB-7284-C467-918C-399B5F1E3C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6" name="Group 356">
              <a:extLst>
                <a:ext uri="{FF2B5EF4-FFF2-40B4-BE49-F238E27FC236}">
                  <a16:creationId xmlns:a16="http://schemas.microsoft.com/office/drawing/2014/main" id="{063FAA5A-122D-A462-83D5-E9011F85E4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8980" y="2629009"/>
              <a:ext cx="436880" cy="497887"/>
              <a:chOff x="313" y="1497"/>
              <a:chExt cx="1152" cy="1014"/>
            </a:xfrm>
          </p:grpSpPr>
          <p:pic>
            <p:nvPicPr>
              <p:cNvPr id="87" name="Picture 354" descr="laptop_stylized_small">
                <a:extLst>
                  <a:ext uri="{FF2B5EF4-FFF2-40B4-BE49-F238E27FC236}">
                    <a16:creationId xmlns:a16="http://schemas.microsoft.com/office/drawing/2014/main" id="{D8B9AFC6-0F55-4E68-31B9-8635D0BB80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355" descr="antenna_stylized">
                <a:extLst>
                  <a:ext uri="{FF2B5EF4-FFF2-40B4-BE49-F238E27FC236}">
                    <a16:creationId xmlns:a16="http://schemas.microsoft.com/office/drawing/2014/main" id="{FE8B06F4-86F5-8E71-45F9-F43D871BF6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564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Association</a:t>
            </a:r>
            <a:endParaRPr lang="en-US" sz="3200" b="1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4D45F2-4CFF-F7FC-4F55-EEC2B7AB22A9}"/>
              </a:ext>
            </a:extLst>
          </p:cNvPr>
          <p:cNvSpPr/>
          <p:nvPr/>
        </p:nvSpPr>
        <p:spPr>
          <a:xfrm>
            <a:off x="685800" y="5615684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1D83A8-84AB-B1EC-9924-D26517069C9B}"/>
              </a:ext>
            </a:extLst>
          </p:cNvPr>
          <p:cNvSpPr/>
          <p:nvPr/>
        </p:nvSpPr>
        <p:spPr>
          <a:xfrm>
            <a:off x="990600" y="5410331"/>
            <a:ext cx="2286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5163E-9454-9E80-4E4D-4871AF6F928B}"/>
              </a:ext>
            </a:extLst>
          </p:cNvPr>
          <p:cNvSpPr txBox="1"/>
          <p:nvPr/>
        </p:nvSpPr>
        <p:spPr>
          <a:xfrm>
            <a:off x="914400" y="990600"/>
            <a:ext cx="874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(wired) ethernet, we had MAC protocols that would listen on a channel, and only transmit if the channel was empty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Requires the ability to </a:t>
            </a:r>
            <a:r>
              <a:rPr lang="en-US" b="1" dirty="0">
                <a:sym typeface="Wingdings" panose="05000000000000000000" pitchFamily="2" charset="2"/>
              </a:rPr>
              <a:t>listen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ym typeface="Wingdings" panose="05000000000000000000" pitchFamily="2" charset="2"/>
              </a:rPr>
              <a:t>transmit</a:t>
            </a:r>
            <a:r>
              <a:rPr lang="en-US" dirty="0">
                <a:sym typeface="Wingdings" panose="05000000000000000000" pitchFamily="2" charset="2"/>
              </a:rPr>
              <a:t> at the same time (full-duplex)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C0239-6885-211B-B52F-28ABB24AAC3C}"/>
              </a:ext>
            </a:extLst>
          </p:cNvPr>
          <p:cNvSpPr txBox="1"/>
          <p:nvPr/>
        </p:nvSpPr>
        <p:spPr>
          <a:xfrm>
            <a:off x="857475" y="3156672"/>
            <a:ext cx="41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is not full-duplex, which means it cannot </a:t>
            </a:r>
            <a:r>
              <a:rPr lang="en-US" i="1" dirty="0"/>
              <a:t>detect</a:t>
            </a:r>
            <a:r>
              <a:rPr lang="en-US" dirty="0"/>
              <a:t> collisions, so we must </a:t>
            </a:r>
            <a:r>
              <a:rPr lang="en-US" i="1" dirty="0"/>
              <a:t>avoid</a:t>
            </a:r>
            <a:r>
              <a:rPr lang="en-US" dirty="0"/>
              <a:t> collisions instead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E8E44-FD8A-ABF6-1817-B7D4C5DE817C}"/>
              </a:ext>
            </a:extLst>
          </p:cNvPr>
          <p:cNvSpPr txBox="1"/>
          <p:nvPr/>
        </p:nvSpPr>
        <p:spPr>
          <a:xfrm>
            <a:off x="838200" y="2394707"/>
            <a:ext cx="1007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WiFi</a:t>
            </a:r>
            <a:r>
              <a:rPr lang="en-US" dirty="0"/>
              <a:t> begins to transmit a frame, it transmits the frame in its entirety; there is no going back</a:t>
            </a:r>
          </a:p>
        </p:txBody>
      </p:sp>
      <p:pic>
        <p:nvPicPr>
          <p:cNvPr id="8" name="Picture 2" descr="Difference Between Half-Duplex vs Full-Duplex - Total Phase Blog">
            <a:extLst>
              <a:ext uri="{FF2B5EF4-FFF2-40B4-BE49-F238E27FC236}">
                <a16:creationId xmlns:a16="http://schemas.microsoft.com/office/drawing/2014/main" id="{3C6FD226-B6C1-21BB-BF73-763B630CD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11539"/>
          <a:stretch/>
        </p:blipFill>
        <p:spPr bwMode="auto">
          <a:xfrm>
            <a:off x="5257800" y="2971800"/>
            <a:ext cx="4953000" cy="335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86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pic>
        <p:nvPicPr>
          <p:cNvPr id="2050" name="Picture 2" descr="What is the OSI Model? | Cloudflare">
            <a:extLst>
              <a:ext uri="{FF2B5EF4-FFF2-40B4-BE49-F238E27FC236}">
                <a16:creationId xmlns:a16="http://schemas.microsoft.com/office/drawing/2014/main" id="{90601FC4-F8AE-D619-49EA-8322BF6E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1277600" cy="56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7A6B3F-B9DB-7016-EF0D-2ABB6DCEF814}"/>
                  </a:ext>
                </a:extLst>
              </p14:cNvPr>
              <p14:cNvContentPartPr/>
              <p14:nvPr/>
            </p14:nvContentPartPr>
            <p14:xfrm>
              <a:off x="2265525" y="3961095"/>
              <a:ext cx="6889320" cy="745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7A6B3F-B9DB-7016-EF0D-2ABB6DCEF8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6885" y="3952455"/>
                <a:ext cx="6906960" cy="7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77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2B44F2E-1E13-5C2E-F4A0-A29416404DAB}"/>
              </a:ext>
            </a:extLst>
          </p:cNvPr>
          <p:cNvSpPr txBox="1">
            <a:spLocks/>
          </p:cNvSpPr>
          <p:nvPr/>
        </p:nvSpPr>
        <p:spPr>
          <a:xfrm>
            <a:off x="457200" y="196784"/>
            <a:ext cx="105156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b="1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802.11: multiple access</a:t>
            </a:r>
            <a:endParaRPr lang="en-US" sz="3600" b="1" dirty="0">
              <a:latin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63EF1BE-110C-9EDC-CF55-EB65941D9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36663"/>
            <a:ext cx="104267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kern="0" dirty="0">
                <a:cs typeface="+mn-cs"/>
              </a:rPr>
              <a:t>avoid collisions: 2</a:t>
            </a:r>
            <a:r>
              <a:rPr lang="en-US" kern="0" baseline="30000" dirty="0">
                <a:cs typeface="+mn-cs"/>
              </a:rPr>
              <a:t>+</a:t>
            </a:r>
            <a:r>
              <a:rPr lang="en-US" kern="0" dirty="0">
                <a:cs typeface="+mn-cs"/>
              </a:rPr>
              <a:t> nodes </a:t>
            </a:r>
            <a:r>
              <a:rPr lang="en-US" kern="0" dirty="0">
                <a:cs typeface="+mn-cs"/>
                <a:sym typeface="Symbol" charset="0"/>
              </a:rPr>
              <a:t>transmitting at same time</a:t>
            </a:r>
          </a:p>
          <a:p>
            <a:pPr>
              <a:defRPr/>
            </a:pPr>
            <a:r>
              <a:rPr lang="en-US" kern="0" dirty="0">
                <a:cs typeface="+mn-cs"/>
                <a:sym typeface="Symbol" charset="0"/>
              </a:rPr>
              <a:t>802.11: CSMA - sense before transmitting</a:t>
            </a:r>
          </a:p>
          <a:p>
            <a:pPr lvl="1">
              <a:defRPr/>
            </a:pPr>
            <a:r>
              <a:rPr lang="en-US" kern="0" dirty="0"/>
              <a:t>don’t collide with detected ongoing transmission by another node</a:t>
            </a:r>
          </a:p>
          <a:p>
            <a:pPr>
              <a:defRPr/>
            </a:pPr>
            <a:r>
              <a:rPr lang="en-US" kern="0" dirty="0">
                <a:cs typeface="+mn-cs"/>
              </a:rPr>
              <a:t>802.11: </a:t>
            </a:r>
            <a:r>
              <a:rPr lang="en-US" i="1" kern="0" dirty="0">
                <a:cs typeface="+mn-cs"/>
              </a:rPr>
              <a:t>no</a:t>
            </a:r>
            <a:r>
              <a:rPr lang="en-US" kern="0" dirty="0">
                <a:cs typeface="+mn-cs"/>
              </a:rPr>
              <a:t> collision detection!</a:t>
            </a:r>
          </a:p>
          <a:p>
            <a:pPr lvl="1">
              <a:defRPr/>
            </a:pPr>
            <a:r>
              <a:rPr lang="en-US" kern="0" dirty="0"/>
              <a:t>difficult to sense collisions: high transmitting signal, weak received signal due to fading</a:t>
            </a:r>
          </a:p>
          <a:p>
            <a:pPr lvl="1">
              <a:defRPr/>
            </a:pPr>
            <a:r>
              <a:rPr lang="en-US" kern="0" dirty="0"/>
              <a:t>can’t sense all collisions in any case: hidden terminal, fading</a:t>
            </a:r>
          </a:p>
          <a:p>
            <a:pPr lvl="1">
              <a:defRPr/>
            </a:pPr>
            <a:r>
              <a:rPr lang="en-US" kern="0" dirty="0"/>
              <a:t>goal: </a:t>
            </a:r>
            <a:r>
              <a:rPr lang="en-US" i="1" kern="0" dirty="0">
                <a:solidFill>
                  <a:srgbClr val="0000A8"/>
                </a:solidFill>
              </a:rPr>
              <a:t>avoid collisions:</a:t>
            </a:r>
            <a:r>
              <a:rPr lang="en-US" kern="0" dirty="0">
                <a:solidFill>
                  <a:srgbClr val="0000A8"/>
                </a:solidFill>
              </a:rPr>
              <a:t> </a:t>
            </a:r>
            <a:r>
              <a:rPr lang="en-US" kern="0" dirty="0"/>
              <a:t>CSMA/</a:t>
            </a:r>
            <a:r>
              <a:rPr lang="en-US" u="sng" kern="0" dirty="0">
                <a:solidFill>
                  <a:srgbClr val="0000A8"/>
                </a:solidFill>
              </a:rPr>
              <a:t>C</a:t>
            </a:r>
            <a:r>
              <a:rPr lang="en-US" kern="0" dirty="0"/>
              <a:t>ollision</a:t>
            </a:r>
            <a:r>
              <a:rPr lang="en-US" u="sng" kern="0" dirty="0">
                <a:solidFill>
                  <a:srgbClr val="0000A8"/>
                </a:solidFill>
              </a:rPr>
              <a:t>A</a:t>
            </a:r>
            <a:r>
              <a:rPr lang="en-US" kern="0" dirty="0"/>
              <a:t>voidance</a:t>
            </a:r>
            <a:endParaRPr lang="en-US" sz="2000" kern="0" dirty="0">
              <a:solidFill>
                <a:srgbClr val="FF0000"/>
              </a:solidFill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8662DC18-08EB-6C54-272C-C06FD5954C69}"/>
              </a:ext>
            </a:extLst>
          </p:cNvPr>
          <p:cNvGrpSpPr>
            <a:grpSpLocks/>
          </p:cNvGrpSpPr>
          <p:nvPr/>
        </p:nvGrpSpPr>
        <p:grpSpPr bwMode="auto">
          <a:xfrm>
            <a:off x="2616200" y="4905375"/>
            <a:ext cx="2273300" cy="1028700"/>
            <a:chOff x="576580" y="4516120"/>
            <a:chExt cx="3170330" cy="1491615"/>
          </a:xfrm>
        </p:grpSpPr>
        <p:grpSp>
          <p:nvGrpSpPr>
            <p:cNvPr id="8" name="Group 356">
              <a:extLst>
                <a:ext uri="{FF2B5EF4-FFF2-40B4-BE49-F238E27FC236}">
                  <a16:creationId xmlns:a16="http://schemas.microsoft.com/office/drawing/2014/main" id="{6DC1E7DD-B86C-0195-0DE4-DB32E31C4C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2160" y="4673600"/>
              <a:ext cx="627380" cy="643255"/>
              <a:chOff x="313" y="1497"/>
              <a:chExt cx="1152" cy="1014"/>
            </a:xfrm>
          </p:grpSpPr>
          <p:pic>
            <p:nvPicPr>
              <p:cNvPr id="22" name="Picture 354" descr="laptop_stylized_small">
                <a:extLst>
                  <a:ext uri="{FF2B5EF4-FFF2-40B4-BE49-F238E27FC236}">
                    <a16:creationId xmlns:a16="http://schemas.microsoft.com/office/drawing/2014/main" id="{21A010B0-E736-E6BA-6D1B-4C783665BC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355" descr="antenna_stylized">
                <a:extLst>
                  <a:ext uri="{FF2B5EF4-FFF2-40B4-BE49-F238E27FC236}">
                    <a16:creationId xmlns:a16="http://schemas.microsoft.com/office/drawing/2014/main" id="{0BEBD5B8-1F2E-44D9-4B09-4AEB293DD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231966E-CE23-CAAF-E2DF-7360F1BC0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" y="451612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Line 26">
              <a:extLst>
                <a:ext uri="{FF2B5EF4-FFF2-40B4-BE49-F238E27FC236}">
                  <a16:creationId xmlns:a16="http://schemas.microsoft.com/office/drawing/2014/main" id="{03A2D563-8F03-95A4-1111-28AF879E4D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9583" y="5731510"/>
              <a:ext cx="998476" cy="1680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Line 27">
              <a:extLst>
                <a:ext uri="{FF2B5EF4-FFF2-40B4-BE49-F238E27FC236}">
                  <a16:creationId xmlns:a16="http://schemas.microsoft.com/office/drawing/2014/main" id="{F5209DE5-1735-5943-6C8A-507B5D33B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2614" y="5250419"/>
              <a:ext cx="407361" cy="322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Text Box 28">
              <a:extLst>
                <a:ext uri="{FF2B5EF4-FFF2-40B4-BE49-F238E27FC236}">
                  <a16:creationId xmlns:a16="http://schemas.microsoft.com/office/drawing/2014/main" id="{D88A05B7-4078-D619-9EC0-88DDB4B6B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8444" y="5623323"/>
              <a:ext cx="305521" cy="306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4" name="Text Box 29">
              <a:extLst>
                <a:ext uri="{FF2B5EF4-FFF2-40B4-BE49-F238E27FC236}">
                  <a16:creationId xmlns:a16="http://schemas.microsoft.com/office/drawing/2014/main" id="{353DAE06-AC50-E089-0FEB-17F27B685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389" y="5395436"/>
              <a:ext cx="305521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15" name="Text Box 30">
              <a:extLst>
                <a:ext uri="{FF2B5EF4-FFF2-40B4-BE49-F238E27FC236}">
                  <a16:creationId xmlns:a16="http://schemas.microsoft.com/office/drawing/2014/main" id="{679832A4-CD54-DC79-F243-56063594F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027" y="4691063"/>
              <a:ext cx="314376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16" name="Group 356">
              <a:extLst>
                <a:ext uri="{FF2B5EF4-FFF2-40B4-BE49-F238E27FC236}">
                  <a16:creationId xmlns:a16="http://schemas.microsoft.com/office/drawing/2014/main" id="{05A5B613-ED70-DF6E-D255-4219A44F9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4160" y="5222240"/>
              <a:ext cx="627380" cy="643255"/>
              <a:chOff x="313" y="1497"/>
              <a:chExt cx="1152" cy="1014"/>
            </a:xfrm>
          </p:grpSpPr>
          <p:pic>
            <p:nvPicPr>
              <p:cNvPr id="20" name="Picture 354" descr="laptop_stylized_small">
                <a:extLst>
                  <a:ext uri="{FF2B5EF4-FFF2-40B4-BE49-F238E27FC236}">
                    <a16:creationId xmlns:a16="http://schemas.microsoft.com/office/drawing/2014/main" id="{B2B195E1-3DBD-D5BA-54AC-34BF8EB977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355" descr="antenna_stylized">
                <a:extLst>
                  <a:ext uri="{FF2B5EF4-FFF2-40B4-BE49-F238E27FC236}">
                    <a16:creationId xmlns:a16="http://schemas.microsoft.com/office/drawing/2014/main" id="{0A8D23FF-DF96-03B2-D35F-72DE702B1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Group 356">
              <a:extLst>
                <a:ext uri="{FF2B5EF4-FFF2-40B4-BE49-F238E27FC236}">
                  <a16:creationId xmlns:a16="http://schemas.microsoft.com/office/drawing/2014/main" id="{3C1DFAA6-4138-C90C-A05E-EEA72D2E11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0160" y="5364480"/>
              <a:ext cx="627380" cy="643255"/>
              <a:chOff x="313" y="1497"/>
              <a:chExt cx="1152" cy="1014"/>
            </a:xfrm>
          </p:grpSpPr>
          <p:pic>
            <p:nvPicPr>
              <p:cNvPr id="18" name="Picture 354" descr="laptop_stylized_small">
                <a:extLst>
                  <a:ext uri="{FF2B5EF4-FFF2-40B4-BE49-F238E27FC236}">
                    <a16:creationId xmlns:a16="http://schemas.microsoft.com/office/drawing/2014/main" id="{9602DF79-938B-E345-DEF9-EC3087A6B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355" descr="antenna_stylized">
                <a:extLst>
                  <a:ext uri="{FF2B5EF4-FFF2-40B4-BE49-F238E27FC236}">
                    <a16:creationId xmlns:a16="http://schemas.microsoft.com/office/drawing/2014/main" id="{A0AFF043-DC7D-8325-052C-EA033A1E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703C861B-B0D5-50E9-F464-385378DF0FD8}"/>
              </a:ext>
            </a:extLst>
          </p:cNvPr>
          <p:cNvGrpSpPr>
            <a:grpSpLocks/>
          </p:cNvGrpSpPr>
          <p:nvPr/>
        </p:nvGrpSpPr>
        <p:grpSpPr bwMode="auto">
          <a:xfrm>
            <a:off x="5969000" y="4702175"/>
            <a:ext cx="2809875" cy="1536700"/>
            <a:chOff x="4821555" y="4226560"/>
            <a:chExt cx="3545890" cy="2024698"/>
          </a:xfrm>
        </p:grpSpPr>
        <p:sp>
          <p:nvSpPr>
            <p:cNvPr id="25" name="Text Box 47">
              <a:extLst>
                <a:ext uri="{FF2B5EF4-FFF2-40B4-BE49-F238E27FC236}">
                  <a16:creationId xmlns:a16="http://schemas.microsoft.com/office/drawing/2014/main" id="{68EC6B9B-818B-C3BF-4460-49D1D45ABE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1555" y="4395983"/>
              <a:ext cx="30450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6" name="Text Box 48">
              <a:extLst>
                <a:ext uri="{FF2B5EF4-FFF2-40B4-BE49-F238E27FC236}">
                  <a16:creationId xmlns:a16="http://schemas.microsoft.com/office/drawing/2014/main" id="{C36858A0-143D-91F3-7FBB-70BD33DFB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0727" y="4391799"/>
              <a:ext cx="32854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7" name="Text Box 49">
              <a:extLst>
                <a:ext uri="{FF2B5EF4-FFF2-40B4-BE49-F238E27FC236}">
                  <a16:creationId xmlns:a16="http://schemas.microsoft.com/office/drawing/2014/main" id="{82FE007E-AED2-6386-48B4-B4DC13671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2690" y="4435723"/>
              <a:ext cx="314522" cy="307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103" name="Text Box 55">
              <a:extLst>
                <a:ext uri="{FF2B5EF4-FFF2-40B4-BE49-F238E27FC236}">
                  <a16:creationId xmlns:a16="http://schemas.microsoft.com/office/drawing/2014/main" id="{AC7EBE58-F153-E080-3935-1E693D973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3675" y="5222176"/>
              <a:ext cx="827375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 signal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strength</a:t>
              </a:r>
            </a:p>
          </p:txBody>
        </p:sp>
        <p:sp>
          <p:nvSpPr>
            <p:cNvPr id="104" name="Line 60">
              <a:extLst>
                <a:ext uri="{FF2B5EF4-FFF2-40B4-BE49-F238E27FC236}">
                  <a16:creationId xmlns:a16="http://schemas.microsoft.com/office/drawing/2014/main" id="{45B929A5-006B-E0C8-B9CD-6A86198BB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5779" y="6251258"/>
              <a:ext cx="3265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5" name="Line 61">
              <a:extLst>
                <a:ext uri="{FF2B5EF4-FFF2-40B4-BE49-F238E27FC236}">
                  <a16:creationId xmlns:a16="http://schemas.microsoft.com/office/drawing/2014/main" id="{B837E325-70A2-DC4F-6963-5483BA58B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88" y="5071579"/>
              <a:ext cx="0" cy="11378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6" name="Freeform 62">
              <a:extLst>
                <a:ext uri="{FF2B5EF4-FFF2-40B4-BE49-F238E27FC236}">
                  <a16:creationId xmlns:a16="http://schemas.microsoft.com/office/drawing/2014/main" id="{D5F1D0F9-C987-9FBE-990E-D795AD6EB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5068" y="5127308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7" name="Freeform 65">
              <a:extLst>
                <a:ext uri="{FF2B5EF4-FFF2-40B4-BE49-F238E27FC236}">
                  <a16:creationId xmlns:a16="http://schemas.microsoft.com/office/drawing/2014/main" id="{ABC32423-B281-3F5F-E37F-420BF07545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80318" y="5097145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8" name="Text Box 66">
              <a:extLst>
                <a:ext uri="{FF2B5EF4-FFF2-40B4-BE49-F238E27FC236}">
                  <a16:creationId xmlns:a16="http://schemas.microsoft.com/office/drawing/2014/main" id="{6C49EB2A-52D5-35B3-FB56-535208DE4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2041" y="5151061"/>
              <a:ext cx="845404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 signal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strength</a:t>
              </a:r>
            </a:p>
          </p:txBody>
        </p:sp>
        <p:sp>
          <p:nvSpPr>
            <p:cNvPr id="109" name="Line 67">
              <a:extLst>
                <a:ext uri="{FF2B5EF4-FFF2-40B4-BE49-F238E27FC236}">
                  <a16:creationId xmlns:a16="http://schemas.microsoft.com/office/drawing/2014/main" id="{644F343E-2353-D73A-429C-C04872797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2320" y="4958631"/>
              <a:ext cx="26044" cy="1263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0" name="Line 68">
              <a:extLst>
                <a:ext uri="{FF2B5EF4-FFF2-40B4-BE49-F238E27FC236}">
                  <a16:creationId xmlns:a16="http://schemas.microsoft.com/office/drawing/2014/main" id="{CE19DD2E-DFBF-FAF6-3D78-0861203EB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2348" y="5027655"/>
              <a:ext cx="0" cy="12068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Line 69">
              <a:extLst>
                <a:ext uri="{FF2B5EF4-FFF2-40B4-BE49-F238E27FC236}">
                  <a16:creationId xmlns:a16="http://schemas.microsoft.com/office/drawing/2014/main" id="{913AEA25-A326-2047-6EC8-C2744E966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4145" y="5010922"/>
              <a:ext cx="0" cy="11817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12" name="Group 356">
              <a:extLst>
                <a:ext uri="{FF2B5EF4-FFF2-40B4-BE49-F238E27FC236}">
                  <a16:creationId xmlns:a16="http://schemas.microsoft.com/office/drawing/2014/main" id="{EB5BE69D-0ED7-0242-19BE-530967614A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08880" y="4257040"/>
              <a:ext cx="627380" cy="643255"/>
              <a:chOff x="313" y="1497"/>
              <a:chExt cx="1152" cy="1014"/>
            </a:xfrm>
          </p:grpSpPr>
          <p:pic>
            <p:nvPicPr>
              <p:cNvPr id="119" name="Picture 354" descr="laptop_stylized_small">
                <a:extLst>
                  <a:ext uri="{FF2B5EF4-FFF2-40B4-BE49-F238E27FC236}">
                    <a16:creationId xmlns:a16="http://schemas.microsoft.com/office/drawing/2014/main" id="{5016BA29-C032-086A-ABBC-781974E04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" name="Picture 355" descr="antenna_stylized">
                <a:extLst>
                  <a:ext uri="{FF2B5EF4-FFF2-40B4-BE49-F238E27FC236}">
                    <a16:creationId xmlns:a16="http://schemas.microsoft.com/office/drawing/2014/main" id="{C32CB6CA-ABA4-5AFA-2BF8-D10D8DB0C2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3" name="Group 356">
              <a:extLst>
                <a:ext uri="{FF2B5EF4-FFF2-40B4-BE49-F238E27FC236}">
                  <a16:creationId xmlns:a16="http://schemas.microsoft.com/office/drawing/2014/main" id="{0413D531-A6EE-4FE9-657F-D4A0D7DD0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7600" y="4297680"/>
              <a:ext cx="627380" cy="643255"/>
              <a:chOff x="313" y="1497"/>
              <a:chExt cx="1152" cy="1014"/>
            </a:xfrm>
          </p:grpSpPr>
          <p:pic>
            <p:nvPicPr>
              <p:cNvPr id="117" name="Picture 354" descr="laptop_stylized_small">
                <a:extLst>
                  <a:ext uri="{FF2B5EF4-FFF2-40B4-BE49-F238E27FC236}">
                    <a16:creationId xmlns:a16="http://schemas.microsoft.com/office/drawing/2014/main" id="{B8D94357-A46C-037A-AADD-4046BF32D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" name="Picture 355" descr="antenna_stylized">
                <a:extLst>
                  <a:ext uri="{FF2B5EF4-FFF2-40B4-BE49-F238E27FC236}">
                    <a16:creationId xmlns:a16="http://schemas.microsoft.com/office/drawing/2014/main" id="{2ED8E947-1F3F-4C15-4697-D482F8D0F8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72422C6C-F405-0673-2BA5-DA272CA42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4560" y="4226560"/>
              <a:ext cx="627380" cy="643255"/>
              <a:chOff x="313" y="1497"/>
              <a:chExt cx="1152" cy="1014"/>
            </a:xfrm>
          </p:grpSpPr>
          <p:pic>
            <p:nvPicPr>
              <p:cNvPr id="115" name="Picture 354" descr="laptop_stylized_small">
                <a:extLst>
                  <a:ext uri="{FF2B5EF4-FFF2-40B4-BE49-F238E27FC236}">
                    <a16:creationId xmlns:a16="http://schemas.microsoft.com/office/drawing/2014/main" id="{4C03A7D0-0FAB-4812-BF3D-39E51770A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" name="Picture 355" descr="antenna_stylized">
                <a:extLst>
                  <a:ext uri="{FF2B5EF4-FFF2-40B4-BE49-F238E27FC236}">
                    <a16:creationId xmlns:a16="http://schemas.microsoft.com/office/drawing/2014/main" id="{AE536E33-3A27-F108-0FC1-E7CA1FBA9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666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 MAC Protocol: CSMA/CA</a:t>
            </a:r>
            <a:endParaRPr lang="en-US" sz="2800" dirty="0">
              <a:latin typeface="+mn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DBFB460-FF62-6693-3922-6B401C9A6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0" y="1298575"/>
            <a:ext cx="66865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802.11 sender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sense channel idle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for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DIFS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transmit entire frame (no CD)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DDDBB217-E452-B478-43B2-BD301EF47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1250" y="2092325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8" name="Line 6">
            <a:extLst>
              <a:ext uri="{FF2B5EF4-FFF2-40B4-BE49-F238E27FC236}">
                <a16:creationId xmlns:a16="http://schemas.microsoft.com/office/drawing/2014/main" id="{39C91F3E-FB14-75CE-B405-5B01EDBAB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0538" y="2079625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95136DF2-5B85-29A4-C84C-B437F2311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675" y="1735138"/>
            <a:ext cx="828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sender</a:t>
            </a: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F5CE8C46-0017-987E-CD11-CE55F8A13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0" y="1744663"/>
            <a:ext cx="9144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receiver</a:t>
            </a:r>
          </a:p>
        </p:txBody>
      </p:sp>
      <p:grpSp>
        <p:nvGrpSpPr>
          <p:cNvPr id="31" name="Group 23">
            <a:extLst>
              <a:ext uri="{FF2B5EF4-FFF2-40B4-BE49-F238E27FC236}">
                <a16:creationId xmlns:a16="http://schemas.microsoft.com/office/drawing/2014/main" id="{CF089FB4-F269-1D93-E208-B8F102E6524C}"/>
              </a:ext>
            </a:extLst>
          </p:cNvPr>
          <p:cNvGrpSpPr>
            <a:grpSpLocks/>
          </p:cNvGrpSpPr>
          <p:nvPr/>
        </p:nvGrpSpPr>
        <p:grpSpPr bwMode="auto">
          <a:xfrm>
            <a:off x="8035925" y="2389188"/>
            <a:ext cx="2616200" cy="1690687"/>
            <a:chOff x="3614" y="1617"/>
            <a:chExt cx="1648" cy="1065"/>
          </a:xfrm>
        </p:grpSpPr>
        <p:grpSp>
          <p:nvGrpSpPr>
            <p:cNvPr id="96" name="Group 22">
              <a:extLst>
                <a:ext uri="{FF2B5EF4-FFF2-40B4-BE49-F238E27FC236}">
                  <a16:creationId xmlns:a16="http://schemas.microsoft.com/office/drawing/2014/main" id="{FFDF16DB-BB84-B5D9-C13B-061B2E144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" y="1617"/>
              <a:ext cx="424" cy="194"/>
              <a:chOff x="3614" y="1617"/>
              <a:chExt cx="424" cy="194"/>
            </a:xfrm>
          </p:grpSpPr>
          <p:sp>
            <p:nvSpPr>
              <p:cNvPr id="100" name="AutoShape 11">
                <a:extLst>
                  <a:ext uri="{FF2B5EF4-FFF2-40B4-BE49-F238E27FC236}">
                    <a16:creationId xmlns:a16="http://schemas.microsoft.com/office/drawing/2014/main" id="{6F3D4D0E-EBD8-5887-57E2-C1D021445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9C16062B-FBBC-3806-C7B7-4247862540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3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DIFS</a:t>
                </a:r>
              </a:p>
            </p:txBody>
          </p:sp>
        </p:grpSp>
        <p:grpSp>
          <p:nvGrpSpPr>
            <p:cNvPr id="97" name="Group 20">
              <a:extLst>
                <a:ext uri="{FF2B5EF4-FFF2-40B4-BE49-F238E27FC236}">
                  <a16:creationId xmlns:a16="http://schemas.microsoft.com/office/drawing/2014/main" id="{A08B156A-F96C-6B7E-7FE7-8F7B10257E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EF535B04-1114-C313-0503-95212FCF6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9" name="Text Box 18">
                <a:extLst>
                  <a:ext uri="{FF2B5EF4-FFF2-40B4-BE49-F238E27FC236}">
                    <a16:creationId xmlns:a16="http://schemas.microsoft.com/office/drawing/2014/main" id="{DC470FBA-90C9-CD5B-B2CB-049A559745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data</a:t>
                </a:r>
              </a:p>
            </p:txBody>
          </p:sp>
        </p:grpSp>
      </p:grpSp>
      <p:grpSp>
        <p:nvGrpSpPr>
          <p:cNvPr id="102" name="Group 24">
            <a:extLst>
              <a:ext uri="{FF2B5EF4-FFF2-40B4-BE49-F238E27FC236}">
                <a16:creationId xmlns:a16="http://schemas.microsoft.com/office/drawing/2014/main" id="{E8B06329-DBAF-7CD8-9481-C307C418CF60}"/>
              </a:ext>
            </a:extLst>
          </p:cNvPr>
          <p:cNvGrpSpPr>
            <a:grpSpLocks/>
          </p:cNvGrpSpPr>
          <p:nvPr/>
        </p:nvGrpSpPr>
        <p:grpSpPr bwMode="auto">
          <a:xfrm>
            <a:off x="8718550" y="4089400"/>
            <a:ext cx="2511425" cy="923925"/>
            <a:chOff x="4044" y="2688"/>
            <a:chExt cx="1582" cy="582"/>
          </a:xfrm>
        </p:grpSpPr>
        <p:sp>
          <p:nvSpPr>
            <p:cNvPr id="121" name="Text Box 14">
              <a:extLst>
                <a:ext uri="{FF2B5EF4-FFF2-40B4-BE49-F238E27FC236}">
                  <a16:creationId xmlns:a16="http://schemas.microsoft.com/office/drawing/2014/main" id="{95CDB605-44EC-DEAA-D147-47DF4B1E9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" y="269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SIFS</a:t>
              </a:r>
            </a:p>
          </p:txBody>
        </p:sp>
        <p:sp>
          <p:nvSpPr>
            <p:cNvPr id="122" name="AutoShape 15">
              <a:extLst>
                <a:ext uri="{FF2B5EF4-FFF2-40B4-BE49-F238E27FC236}">
                  <a16:creationId xmlns:a16="http://schemas.microsoft.com/office/drawing/2014/main" id="{3017CE8E-CDEC-6B6C-72BE-20A9C0839B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23" name="Group 21">
              <a:extLst>
                <a:ext uri="{FF2B5EF4-FFF2-40B4-BE49-F238E27FC236}">
                  <a16:creationId xmlns:a16="http://schemas.microsoft.com/office/drawing/2014/main" id="{6D2A0AEA-C89B-CA04-DE1C-02BA35089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124" name="Freeform 17">
                <a:extLst>
                  <a:ext uri="{FF2B5EF4-FFF2-40B4-BE49-F238E27FC236}">
                    <a16:creationId xmlns:a16="http://schemas.microsoft.com/office/drawing/2014/main" id="{2CD48696-7E0D-A385-2590-F889D486713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5" name="Text Box 19">
                <a:extLst>
                  <a:ext uri="{FF2B5EF4-FFF2-40B4-BE49-F238E27FC236}">
                    <a16:creationId xmlns:a16="http://schemas.microsoft.com/office/drawing/2014/main" id="{1539998E-FB04-0E56-A59F-924356E94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41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ACK</a:t>
                </a:r>
              </a:p>
            </p:txBody>
          </p:sp>
        </p:grpSp>
      </p:grpSp>
      <p:sp>
        <p:nvSpPr>
          <p:cNvPr id="126" name="Rectangle 3">
            <a:extLst>
              <a:ext uri="{FF2B5EF4-FFF2-40B4-BE49-F238E27FC236}">
                <a16:creationId xmlns:a16="http://schemas.microsoft.com/office/drawing/2014/main" id="{57727102-F881-9BD5-C388-0D8CF97D5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0" y="4537075"/>
            <a:ext cx="66865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1776"/>
              </a:spcBef>
              <a:spcAft>
                <a:spcPts val="60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802.11 receiver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24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frame received OK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return ACK after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SIFS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(ACK needed due to hidden terminal problem)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7" name="Rectangle 3">
            <a:extLst>
              <a:ext uri="{FF2B5EF4-FFF2-40B4-BE49-F238E27FC236}">
                <a16:creationId xmlns:a16="http://schemas.microsoft.com/office/drawing/2014/main" id="{FC69895F-B3DD-4801-0229-08548A14A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0" y="2581275"/>
            <a:ext cx="66865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 if sense channel busy 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start random backoff time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timer counts down while channel idle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transmit when timer expires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no ACK, increase random backoff interval, repeat 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FBDB0CE-9ED7-57D0-9F8F-E70FBE8EC7C9}"/>
              </a:ext>
            </a:extLst>
          </p:cNvPr>
          <p:cNvSpPr txBox="1"/>
          <p:nvPr/>
        </p:nvSpPr>
        <p:spPr>
          <a:xfrm>
            <a:off x="3429000" y="1613858"/>
            <a:ext cx="21932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(time to wait before transmitting)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63D8BFD-9730-7617-3A03-0ADC8D4CE2DE}"/>
              </a:ext>
            </a:extLst>
          </p:cNvPr>
          <p:cNvSpPr txBox="1"/>
          <p:nvPr/>
        </p:nvSpPr>
        <p:spPr>
          <a:xfrm>
            <a:off x="8301622" y="31591"/>
            <a:ext cx="3128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Distributed Inter-frame Space (DIFS)</a:t>
            </a:r>
          </a:p>
          <a:p>
            <a:endParaRPr lang="en-US" b="1" dirty="0"/>
          </a:p>
          <a:p>
            <a:r>
              <a:rPr lang="en-US" b="1" dirty="0"/>
              <a:t>Short Inter-frame Spacing (SIFS)</a:t>
            </a:r>
          </a:p>
        </p:txBody>
      </p:sp>
    </p:spTree>
    <p:extLst>
      <p:ext uri="{BB962C8B-B14F-4D97-AF65-F5344CB8AC3E}">
        <p14:creationId xmlns:p14="http://schemas.microsoft.com/office/powerpoint/2010/main" val="18104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 MAC Protocol: CSMA/CA</a:t>
            </a:r>
            <a:endParaRPr lang="en-US" sz="2800" dirty="0">
              <a:latin typeface="+mn-lt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4EDC5A6-017C-6D1F-C5ED-9FD5BC918563}"/>
              </a:ext>
            </a:extLst>
          </p:cNvPr>
          <p:cNvSpPr txBox="1">
            <a:spLocks noChangeArrowheads="1"/>
          </p:cNvSpPr>
          <p:nvPr/>
        </p:nvSpPr>
        <p:spPr>
          <a:xfrm>
            <a:off x="658958" y="1426008"/>
            <a:ext cx="10909588" cy="42127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-12700">
              <a:lnSpc>
                <a:spcPct val="110000"/>
              </a:lnSpc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idea:</a:t>
            </a:r>
            <a:r>
              <a:rPr lang="en-US" dirty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dirty="0"/>
              <a:t>sender </a:t>
            </a:r>
            <a:r>
              <a:rPr lang="en-US" altLang="ja-JP" dirty="0"/>
              <a:t>“</a:t>
            </a:r>
            <a:r>
              <a:rPr lang="en-US" dirty="0"/>
              <a:t>reserves</a:t>
            </a:r>
            <a:r>
              <a:rPr lang="en-US" altLang="ja-JP" dirty="0"/>
              <a:t>”</a:t>
            </a:r>
            <a:r>
              <a:rPr lang="en-US" dirty="0"/>
              <a:t> channel use for data frames using small reservation packets</a:t>
            </a:r>
          </a:p>
          <a:p>
            <a:pPr marL="409575" indent="-279400">
              <a:lnSpc>
                <a:spcPct val="110000"/>
              </a:lnSpc>
              <a:defRPr/>
            </a:pPr>
            <a:r>
              <a:rPr lang="en-US" dirty="0"/>
              <a:t>sender first transmits </a:t>
            </a:r>
            <a:r>
              <a:rPr lang="en-US" i="1" dirty="0"/>
              <a:t>small</a:t>
            </a:r>
            <a:r>
              <a:rPr lang="en-US" dirty="0"/>
              <a:t> </a:t>
            </a:r>
            <a:r>
              <a:rPr lang="en-US" sz="2400" dirty="0"/>
              <a:t>request-to-send</a:t>
            </a:r>
            <a:r>
              <a:rPr lang="en-US" dirty="0"/>
              <a:t> (RTS) packet to BS using CSMA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RTSs may still collide with each other (but they’re short)</a:t>
            </a:r>
          </a:p>
          <a:p>
            <a:pPr marL="409575" indent="-279400">
              <a:defRPr/>
            </a:pPr>
            <a:r>
              <a:rPr lang="en-US" dirty="0"/>
              <a:t>BS broadcasts</a:t>
            </a:r>
            <a:r>
              <a:rPr lang="en-US" sz="2400" dirty="0"/>
              <a:t> </a:t>
            </a:r>
            <a:r>
              <a:rPr lang="en-US" dirty="0"/>
              <a:t>clear-to-send</a:t>
            </a:r>
            <a:r>
              <a:rPr lang="en-US" sz="2400" dirty="0"/>
              <a:t> </a:t>
            </a:r>
            <a:r>
              <a:rPr lang="en-US" dirty="0"/>
              <a:t>CTS in response to RTS</a:t>
            </a:r>
          </a:p>
          <a:p>
            <a:pPr marL="409575" indent="-279400">
              <a:defRPr/>
            </a:pPr>
            <a:r>
              <a:rPr lang="en-US" dirty="0"/>
              <a:t>CTS heard by all 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sender transmits data frame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other stations defer transmissions </a:t>
            </a:r>
          </a:p>
          <a:p>
            <a:pPr lvl="1">
              <a:buFont typeface="Wingdings" charset="0"/>
              <a:buNone/>
              <a:defRPr/>
            </a:pPr>
            <a:endParaRPr lang="en-US" sz="20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76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 MAC Protocol: CSMA/CA</a:t>
            </a:r>
            <a:endParaRPr lang="en-US" sz="2800" dirty="0">
              <a:latin typeface="+mn-lt"/>
            </a:endParaRPr>
          </a:p>
        </p:txBody>
      </p:sp>
      <p:sp>
        <p:nvSpPr>
          <p:cNvPr id="3" name="Text Box 15">
            <a:extLst>
              <a:ext uri="{FF2B5EF4-FFF2-40B4-BE49-F238E27FC236}">
                <a16:creationId xmlns:a16="http://schemas.microsoft.com/office/drawing/2014/main" id="{2D1F53EA-5F57-2A89-44CA-6B85D8ADE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1417637"/>
            <a:ext cx="4921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AP</a:t>
            </a:r>
          </a:p>
        </p:txBody>
      </p:sp>
      <p:sp>
        <p:nvSpPr>
          <p:cNvPr id="4" name="Text Box 41">
            <a:extLst>
              <a:ext uri="{FF2B5EF4-FFF2-40B4-BE49-F238E27FC236}">
                <a16:creationId xmlns:a16="http://schemas.microsoft.com/office/drawing/2014/main" id="{B317CDB6-3223-F818-E8C9-BD678C9B5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7" y="1266825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7CEA2A9A-0124-E8BB-D2A7-2E45F8A1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862" y="1265237"/>
            <a:ext cx="3381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</a:t>
            </a:r>
          </a:p>
        </p:txBody>
      </p:sp>
      <p:sp>
        <p:nvSpPr>
          <p:cNvPr id="8" name="Line 44">
            <a:extLst>
              <a:ext uri="{FF2B5EF4-FFF2-40B4-BE49-F238E27FC236}">
                <a16:creationId xmlns:a16="http://schemas.microsoft.com/office/drawing/2014/main" id="{9412EEA8-24EB-5F69-FCA8-02AA433E8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1752600"/>
            <a:ext cx="7835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9" name="Group 70">
            <a:extLst>
              <a:ext uri="{FF2B5EF4-FFF2-40B4-BE49-F238E27FC236}">
                <a16:creationId xmlns:a16="http://schemas.microsoft.com/office/drawing/2014/main" id="{0B334D32-13B0-97EA-73CE-4D3A2434F6D0}"/>
              </a:ext>
            </a:extLst>
          </p:cNvPr>
          <p:cNvGrpSpPr>
            <a:grpSpLocks/>
          </p:cNvGrpSpPr>
          <p:nvPr/>
        </p:nvGrpSpPr>
        <p:grpSpPr bwMode="auto">
          <a:xfrm>
            <a:off x="2417762" y="1919287"/>
            <a:ext cx="6553199" cy="817563"/>
            <a:chOff x="1128" y="1194"/>
            <a:chExt cx="4128" cy="5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1E2F7B-E1B4-5842-EAEC-D03D66BA9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" y="1194"/>
              <a:ext cx="4128" cy="515"/>
              <a:chOff x="587" y="1184"/>
              <a:chExt cx="4128" cy="515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CF6BC308-9029-4F98-817B-E3C45256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" y="1238"/>
                <a:ext cx="4121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B0CFBE42-675B-277D-A96E-BBCCA98F81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87" y="1184"/>
                <a:ext cx="4128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99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1" name="Text Box 51">
              <a:extLst>
                <a:ext uri="{FF2B5EF4-FFF2-40B4-BE49-F238E27FC236}">
                  <a16:creationId xmlns:a16="http://schemas.microsoft.com/office/drawing/2014/main" id="{65E2B216-478F-3E2D-BACC-B0D285720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RTS(A)</a:t>
              </a:r>
            </a:p>
          </p:txBody>
        </p:sp>
        <p:sp>
          <p:nvSpPr>
            <p:cNvPr id="12" name="Text Box 52">
              <a:extLst>
                <a:ext uri="{FF2B5EF4-FFF2-40B4-BE49-F238E27FC236}">
                  <a16:creationId xmlns:a16="http://schemas.microsoft.com/office/drawing/2014/main" id="{E6223A32-8508-461E-3A01-34928D11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45820">
              <a:off x="4490" y="119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RTS(B)</a:t>
              </a:r>
            </a:p>
          </p:txBody>
        </p:sp>
      </p:grpSp>
      <p:grpSp>
        <p:nvGrpSpPr>
          <p:cNvPr id="15" name="Group 68">
            <a:extLst>
              <a:ext uri="{FF2B5EF4-FFF2-40B4-BE49-F238E27FC236}">
                <a16:creationId xmlns:a16="http://schemas.microsoft.com/office/drawing/2014/main" id="{337F4D49-1782-828C-565E-9FA88402DCB3}"/>
              </a:ext>
            </a:extLst>
          </p:cNvPr>
          <p:cNvGrpSpPr>
            <a:grpSpLocks/>
          </p:cNvGrpSpPr>
          <p:nvPr/>
        </p:nvGrpSpPr>
        <p:grpSpPr bwMode="auto">
          <a:xfrm>
            <a:off x="2427287" y="2717800"/>
            <a:ext cx="6486526" cy="1174750"/>
            <a:chOff x="1134" y="1697"/>
            <a:chExt cx="4086" cy="740"/>
          </a:xfrm>
        </p:grpSpPr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19E5572D-C6FF-85B0-A3E1-3DB9D6BA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1697"/>
              <a:ext cx="3642" cy="461"/>
            </a:xfrm>
            <a:custGeom>
              <a:avLst/>
              <a:gdLst>
                <a:gd name="T0" fmla="*/ 1 w 2996"/>
                <a:gd name="T1" fmla="*/ 0 h 461"/>
                <a:gd name="T2" fmla="*/ 9668 w 2996"/>
                <a:gd name="T3" fmla="*/ 298 h 461"/>
                <a:gd name="T4" fmla="*/ 9668 w 2996"/>
                <a:gd name="T5" fmla="*/ 461 h 461"/>
                <a:gd name="T6" fmla="*/ 0 w 2996"/>
                <a:gd name="T7" fmla="*/ 160 h 461"/>
                <a:gd name="T8" fmla="*/ 1 w 2996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6" h="461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99000">
                  <a:schemeClr val="accent5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Text Box 54">
              <a:extLst>
                <a:ext uri="{FF2B5EF4-FFF2-40B4-BE49-F238E27FC236}">
                  <a16:creationId xmlns:a16="http://schemas.microsoft.com/office/drawing/2014/main" id="{9322F7E9-D231-3404-8451-FC6F72B08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RTS(A)</a:t>
              </a:r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A7BD168-FD41-E554-08E5-8A7E0C84C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2082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ABFA09D7-FF38-D402-AAC3-67E2A69CC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2082"/>
              <a:ext cx="1831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0">
                  <a:srgbClr val="E4DBF3"/>
                </a:gs>
                <a:gs pos="100000">
                  <a:srgbClr val="CDBDE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" name="Text Box 58">
              <a:extLst>
                <a:ext uri="{FF2B5EF4-FFF2-40B4-BE49-F238E27FC236}">
                  <a16:creationId xmlns:a16="http://schemas.microsoft.com/office/drawing/2014/main" id="{6ACABDA6-B940-4BEA-782B-73BA6C949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CTS(A)</a:t>
              </a:r>
            </a:p>
          </p:txBody>
        </p:sp>
        <p:sp>
          <p:nvSpPr>
            <p:cNvPr id="21" name="Text Box 59">
              <a:extLst>
                <a:ext uri="{FF2B5EF4-FFF2-40B4-BE49-F238E27FC236}">
                  <a16:creationId xmlns:a16="http://schemas.microsoft.com/office/drawing/2014/main" id="{1CA20543-B0C6-4961-4107-C3A88CD5B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CTS(A)</a:t>
              </a:r>
            </a:p>
          </p:txBody>
        </p:sp>
      </p:grpSp>
      <p:grpSp>
        <p:nvGrpSpPr>
          <p:cNvPr id="22" name="Group 69">
            <a:extLst>
              <a:ext uri="{FF2B5EF4-FFF2-40B4-BE49-F238E27FC236}">
                <a16:creationId xmlns:a16="http://schemas.microsoft.com/office/drawing/2014/main" id="{B7533C14-96A4-B6CB-0103-6CE3582B558B}"/>
              </a:ext>
            </a:extLst>
          </p:cNvPr>
          <p:cNvGrpSpPr>
            <a:grpSpLocks/>
          </p:cNvGrpSpPr>
          <p:nvPr/>
        </p:nvGrpSpPr>
        <p:grpSpPr bwMode="auto">
          <a:xfrm>
            <a:off x="2417762" y="3979862"/>
            <a:ext cx="6553201" cy="2174875"/>
            <a:chOff x="1128" y="2492"/>
            <a:chExt cx="4128" cy="1370"/>
          </a:xfrm>
        </p:grpSpPr>
        <p:sp>
          <p:nvSpPr>
            <p:cNvPr id="23" name="Freeform 60">
              <a:extLst>
                <a:ext uri="{FF2B5EF4-FFF2-40B4-BE49-F238E27FC236}">
                  <a16:creationId xmlns:a16="http://schemas.microsoft.com/office/drawing/2014/main" id="{B4458415-0D15-F53F-BFA4-CF320ABDF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2492"/>
              <a:ext cx="4128" cy="1134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100000">
                  <a:srgbClr val="9BE6CC"/>
                </a:gs>
                <a:gs pos="0">
                  <a:srgbClr val="37CC9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Text Box 61">
              <a:extLst>
                <a:ext uri="{FF2B5EF4-FFF2-40B4-BE49-F238E27FC236}">
                  <a16:creationId xmlns:a16="http://schemas.microsoft.com/office/drawing/2014/main" id="{8D920221-FA25-9B1F-9FC5-D2EE7EBF6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DATA (A)</a:t>
              </a:r>
            </a:p>
          </p:txBody>
        </p:sp>
        <p:sp>
          <p:nvSpPr>
            <p:cNvPr id="25" name="Freeform 62">
              <a:extLst>
                <a:ext uri="{FF2B5EF4-FFF2-40B4-BE49-F238E27FC236}">
                  <a16:creationId xmlns:a16="http://schemas.microsoft.com/office/drawing/2014/main" id="{FC036403-4240-E2CD-803F-84D4F8598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3507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Freeform 63">
              <a:extLst>
                <a:ext uri="{FF2B5EF4-FFF2-40B4-BE49-F238E27FC236}">
                  <a16:creationId xmlns:a16="http://schemas.microsoft.com/office/drawing/2014/main" id="{06447E45-7EA9-9CD6-12CA-9AB60B0CB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3508"/>
              <a:ext cx="1843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108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Text Box 64">
              <a:extLst>
                <a:ext uri="{FF2B5EF4-FFF2-40B4-BE49-F238E27FC236}">
                  <a16:creationId xmlns:a16="http://schemas.microsoft.com/office/drawing/2014/main" id="{D9F076CB-5BF3-45DE-64B6-E8D2304C1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ACK(A)</a:t>
              </a:r>
            </a:p>
          </p:txBody>
        </p:sp>
        <p:sp>
          <p:nvSpPr>
            <p:cNvPr id="28" name="Text Box 65">
              <a:extLst>
                <a:ext uri="{FF2B5EF4-FFF2-40B4-BE49-F238E27FC236}">
                  <a16:creationId xmlns:a16="http://schemas.microsoft.com/office/drawing/2014/main" id="{938B4091-44D8-9698-E46B-FF184E8BF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ACK(A)</a:t>
              </a:r>
            </a:p>
          </p:txBody>
        </p:sp>
      </p:grpSp>
      <p:grpSp>
        <p:nvGrpSpPr>
          <p:cNvPr id="29" name="Group 66">
            <a:extLst>
              <a:ext uri="{FF2B5EF4-FFF2-40B4-BE49-F238E27FC236}">
                <a16:creationId xmlns:a16="http://schemas.microsoft.com/office/drawing/2014/main" id="{B07558D1-2BB4-8278-D3B4-C6524E193065}"/>
              </a:ext>
            </a:extLst>
          </p:cNvPr>
          <p:cNvGrpSpPr>
            <a:grpSpLocks/>
          </p:cNvGrpSpPr>
          <p:nvPr/>
        </p:nvGrpSpPr>
        <p:grpSpPr bwMode="auto">
          <a:xfrm>
            <a:off x="5045075" y="2070100"/>
            <a:ext cx="3109912" cy="715962"/>
            <a:chOff x="2596" y="1330"/>
            <a:chExt cx="1959" cy="451"/>
          </a:xfrm>
        </p:grpSpPr>
        <p:sp>
          <p:nvSpPr>
            <p:cNvPr id="30" name="AutoShape 10">
              <a:extLst>
                <a:ext uri="{FF2B5EF4-FFF2-40B4-BE49-F238E27FC236}">
                  <a16:creationId xmlns:a16="http://schemas.microsoft.com/office/drawing/2014/main" id="{EFD05666-83CC-047A-ED55-F32772B9F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670ED86E-6276-5F8C-6F47-43CECD0DD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reservation collision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8BA1A6-657E-C8BA-BEE6-24ED70EB64B5}"/>
              </a:ext>
            </a:extLst>
          </p:cNvPr>
          <p:cNvGrpSpPr>
            <a:grpSpLocks/>
          </p:cNvGrpSpPr>
          <p:nvPr/>
        </p:nvGrpSpPr>
        <p:grpSpPr bwMode="auto">
          <a:xfrm>
            <a:off x="8970962" y="3695700"/>
            <a:ext cx="711200" cy="2548800"/>
            <a:chOff x="8205350" y="3671888"/>
            <a:chExt cx="711200" cy="2548800"/>
          </a:xfrm>
        </p:grpSpPr>
        <p:sp>
          <p:nvSpPr>
            <p:cNvPr id="33" name="Line 71">
              <a:extLst>
                <a:ext uri="{FF2B5EF4-FFF2-40B4-BE49-F238E27FC236}">
                  <a16:creationId xmlns:a16="http://schemas.microsoft.com/office/drawing/2014/main" id="{75AD62F8-2A17-28D5-D053-3B11E0EAA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8038" y="3671888"/>
              <a:ext cx="0" cy="2548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" name="Text Box 72">
              <a:extLst>
                <a:ext uri="{FF2B5EF4-FFF2-40B4-BE49-F238E27FC236}">
                  <a16:creationId xmlns:a16="http://schemas.microsoft.com/office/drawing/2014/main" id="{1DCF9C5F-8B0A-2274-546C-0CEE4E45B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5350" y="4689475"/>
              <a:ext cx="711200" cy="3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defer</a:t>
              </a:r>
            </a:p>
          </p:txBody>
        </p:sp>
      </p:grpSp>
      <p:grpSp>
        <p:nvGrpSpPr>
          <p:cNvPr id="35" name="Group 361">
            <a:extLst>
              <a:ext uri="{FF2B5EF4-FFF2-40B4-BE49-F238E27FC236}">
                <a16:creationId xmlns:a16="http://schemas.microsoft.com/office/drawing/2014/main" id="{5D7A1972-87DF-C4B7-70CA-D721F6EC1799}"/>
              </a:ext>
            </a:extLst>
          </p:cNvPr>
          <p:cNvGrpSpPr>
            <a:grpSpLocks/>
          </p:cNvGrpSpPr>
          <p:nvPr/>
        </p:nvGrpSpPr>
        <p:grpSpPr bwMode="auto">
          <a:xfrm>
            <a:off x="4954587" y="1141412"/>
            <a:ext cx="650875" cy="561975"/>
            <a:chOff x="2967" y="478"/>
            <a:chExt cx="788" cy="625"/>
          </a:xfrm>
        </p:grpSpPr>
        <p:pic>
          <p:nvPicPr>
            <p:cNvPr id="36" name="Picture 358" descr="access_point_stylized_small">
              <a:extLst>
                <a:ext uri="{FF2B5EF4-FFF2-40B4-BE49-F238E27FC236}">
                  <a16:creationId xmlns:a16="http://schemas.microsoft.com/office/drawing/2014/main" id="{2A1190BF-CFE7-4F6E-4227-47A217FCE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0" descr="antenna_radiation_stylized">
              <a:extLst>
                <a:ext uri="{FF2B5EF4-FFF2-40B4-BE49-F238E27FC236}">
                  <a16:creationId xmlns:a16="http://schemas.microsoft.com/office/drawing/2014/main" id="{21E31ACF-849F-BE78-580D-4161E146D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Group 356">
            <a:extLst>
              <a:ext uri="{FF2B5EF4-FFF2-40B4-BE49-F238E27FC236}">
                <a16:creationId xmlns:a16="http://schemas.microsoft.com/office/drawing/2014/main" id="{5C3C6FED-60EF-75AC-903D-679C98BCF2D0}"/>
              </a:ext>
            </a:extLst>
          </p:cNvPr>
          <p:cNvGrpSpPr>
            <a:grpSpLocks/>
          </p:cNvGrpSpPr>
          <p:nvPr/>
        </p:nvGrpSpPr>
        <p:grpSpPr bwMode="auto">
          <a:xfrm>
            <a:off x="2141537" y="1081087"/>
            <a:ext cx="609600" cy="598488"/>
            <a:chOff x="313" y="1497"/>
            <a:chExt cx="1152" cy="1014"/>
          </a:xfrm>
        </p:grpSpPr>
        <p:pic>
          <p:nvPicPr>
            <p:cNvPr id="39" name="Picture 354" descr="laptop_stylized_small">
              <a:extLst>
                <a:ext uri="{FF2B5EF4-FFF2-40B4-BE49-F238E27FC236}">
                  <a16:creationId xmlns:a16="http://schemas.microsoft.com/office/drawing/2014/main" id="{F53DAAA5-AA42-4710-EBFC-2E566DA83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55" descr="antenna_stylized">
              <a:extLst>
                <a:ext uri="{FF2B5EF4-FFF2-40B4-BE49-F238E27FC236}">
                  <a16:creationId xmlns:a16="http://schemas.microsoft.com/office/drawing/2014/main" id="{70C43926-9EE0-71F5-0F04-D33FB2455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356">
            <a:extLst>
              <a:ext uri="{FF2B5EF4-FFF2-40B4-BE49-F238E27FC236}">
                <a16:creationId xmlns:a16="http://schemas.microsoft.com/office/drawing/2014/main" id="{116B2C78-3C75-A745-E194-952610D9E3E0}"/>
              </a:ext>
            </a:extLst>
          </p:cNvPr>
          <p:cNvGrpSpPr>
            <a:grpSpLocks/>
          </p:cNvGrpSpPr>
          <p:nvPr/>
        </p:nvGrpSpPr>
        <p:grpSpPr bwMode="auto">
          <a:xfrm>
            <a:off x="8593137" y="1111250"/>
            <a:ext cx="609600" cy="598487"/>
            <a:chOff x="313" y="1497"/>
            <a:chExt cx="1152" cy="1014"/>
          </a:xfrm>
        </p:grpSpPr>
        <p:pic>
          <p:nvPicPr>
            <p:cNvPr id="42" name="Picture 354" descr="laptop_stylized_small">
              <a:extLst>
                <a:ext uri="{FF2B5EF4-FFF2-40B4-BE49-F238E27FC236}">
                  <a16:creationId xmlns:a16="http://schemas.microsoft.com/office/drawing/2014/main" id="{99397D98-69F4-9A70-B518-26C9B031D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55" descr="antenna_stylized">
              <a:extLst>
                <a:ext uri="{FF2B5EF4-FFF2-40B4-BE49-F238E27FC236}">
                  <a16:creationId xmlns:a16="http://schemas.microsoft.com/office/drawing/2014/main" id="{7E59D918-5EF1-E544-D53F-673E58CCB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953A1E-BFA1-D3C6-EE7F-1091084113B3}"/>
              </a:ext>
            </a:extLst>
          </p:cNvPr>
          <p:cNvCxnSpPr/>
          <p:nvPr/>
        </p:nvCxnSpPr>
        <p:spPr>
          <a:xfrm>
            <a:off x="1776990" y="1949593"/>
            <a:ext cx="0" cy="38100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46">
            <a:extLst>
              <a:ext uri="{FF2B5EF4-FFF2-40B4-BE49-F238E27FC236}">
                <a16:creationId xmlns:a16="http://schemas.microsoft.com/office/drawing/2014/main" id="{A0AD7C67-CE7C-0193-C7F8-C04505DFB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283" y="4106068"/>
            <a:ext cx="620712" cy="369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7842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</a:t>
            </a:r>
            <a:r>
              <a:rPr lang="en-US" sz="2800" dirty="0">
                <a:solidFill>
                  <a:srgbClr val="000099"/>
                </a:solidFill>
                <a:latin typeface="+mn-lt"/>
                <a:ea typeface="ＭＳ Ｐゴシック" charset="0"/>
              </a:rPr>
              <a:t> frame: addressing</a:t>
            </a:r>
            <a:endParaRPr lang="en-US" sz="2800" dirty="0">
              <a:latin typeface="+mn-lt"/>
            </a:endParaRP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ECBDDCCC-B4D8-9571-6C1F-8414052E8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9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DE1D388-5B59-4D7B-2A75-990A2A1C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9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FBE0C284-6998-849C-9244-56DB170EF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3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1E43C747-8A69-2D77-D5DD-3E0475BE0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3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0" name="Text Box 16">
            <a:extLst>
              <a:ext uri="{FF2B5EF4-FFF2-40B4-BE49-F238E27FC236}">
                <a16:creationId xmlns:a16="http://schemas.microsoft.com/office/drawing/2014/main" id="{F6C9064C-63BB-85D2-B5C1-8D72CE97F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75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FEF7078C-098F-898E-49C4-D50A36529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7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B90E5310-5CF5-82BA-C0E7-3B0291CA1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96" y="1243396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3" name="Text Box 19">
            <a:extLst>
              <a:ext uri="{FF2B5EF4-FFF2-40B4-BE49-F238E27FC236}">
                <a16:creationId xmlns:a16="http://schemas.microsoft.com/office/drawing/2014/main" id="{B941AB9B-3FD2-156A-C559-5D9400559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708" y="1240482"/>
            <a:ext cx="10278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0 - 2312</a:t>
            </a: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8B253F21-EA83-EFF2-0A44-64AFEE68D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7496" y="1240118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4</a:t>
            </a:r>
          </a:p>
        </p:txBody>
      </p:sp>
      <p:sp>
        <p:nvSpPr>
          <p:cNvPr id="15" name="Text Box 55">
            <a:extLst>
              <a:ext uri="{FF2B5EF4-FFF2-40B4-BE49-F238E27FC236}">
                <a16:creationId xmlns:a16="http://schemas.microsoft.com/office/drawing/2014/main" id="{49409CE3-F478-F451-F2C3-EA5271503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50" y="3375310"/>
            <a:ext cx="3390721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1: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MAC address of wireless host or AP  to receive this frame</a:t>
            </a: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CEBF8658-3E11-3621-5E5D-1296B4F98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5841" y="3388845"/>
            <a:ext cx="323590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4: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used only in ad hoc mode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6A6EA-9C81-132C-804C-D3CD508670F3}"/>
              </a:ext>
            </a:extLst>
          </p:cNvPr>
          <p:cNvGrpSpPr/>
          <p:nvPr/>
        </p:nvGrpSpPr>
        <p:grpSpPr>
          <a:xfrm>
            <a:off x="1939636" y="1546513"/>
            <a:ext cx="8091055" cy="854364"/>
            <a:chOff x="1981199" y="2322368"/>
            <a:chExt cx="8091055" cy="8543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56DC6C-470B-22B5-FB72-845D95C51A72}"/>
                </a:ext>
              </a:extLst>
            </p:cNvPr>
            <p:cNvSpPr/>
            <p:nvPr/>
          </p:nvSpPr>
          <p:spPr>
            <a:xfrm>
              <a:off x="1981199" y="2369127"/>
              <a:ext cx="8091055" cy="748146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4A97B8-899F-B24C-589C-94D0E56E963F}"/>
                </a:ext>
              </a:extLst>
            </p:cNvPr>
            <p:cNvCxnSpPr/>
            <p:nvPr/>
          </p:nvCxnSpPr>
          <p:spPr>
            <a:xfrm>
              <a:off x="2826327" y="234141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3E5DD-8656-924F-A10E-7EB4BF834AEE}"/>
                </a:ext>
              </a:extLst>
            </p:cNvPr>
            <p:cNvCxnSpPr/>
            <p:nvPr/>
          </p:nvCxnSpPr>
          <p:spPr>
            <a:xfrm>
              <a:off x="36740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9F83B6-CFF6-2E1A-DA25-6A9955ABBE96}"/>
                </a:ext>
              </a:extLst>
            </p:cNvPr>
            <p:cNvCxnSpPr/>
            <p:nvPr/>
          </p:nvCxnSpPr>
          <p:spPr>
            <a:xfrm>
              <a:off x="4515427" y="23731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3D4B30-AD8C-544C-DF60-68716595A49D}"/>
                </a:ext>
              </a:extLst>
            </p:cNvPr>
            <p:cNvCxnSpPr/>
            <p:nvPr/>
          </p:nvCxnSpPr>
          <p:spPr>
            <a:xfrm>
              <a:off x="5347277" y="23604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848A2D9-003A-2321-C7F0-62DCCD61D6F1}"/>
                </a:ext>
              </a:extLst>
            </p:cNvPr>
            <p:cNvCxnSpPr/>
            <p:nvPr/>
          </p:nvCxnSpPr>
          <p:spPr>
            <a:xfrm>
              <a:off x="6185477" y="23477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6458BE-740E-C1CE-E139-7CE433CE45C7}"/>
                </a:ext>
              </a:extLst>
            </p:cNvPr>
            <p:cNvCxnSpPr/>
            <p:nvPr/>
          </p:nvCxnSpPr>
          <p:spPr>
            <a:xfrm>
              <a:off x="7023677" y="23350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E633D0-17DE-4FC6-33BD-4DB11975AF26}"/>
                </a:ext>
              </a:extLst>
            </p:cNvPr>
            <p:cNvCxnSpPr/>
            <p:nvPr/>
          </p:nvCxnSpPr>
          <p:spPr>
            <a:xfrm>
              <a:off x="7861877" y="23223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6A846A-FDE0-942C-CDFC-E10B765A770E}"/>
                </a:ext>
              </a:extLst>
            </p:cNvPr>
            <p:cNvCxnSpPr/>
            <p:nvPr/>
          </p:nvCxnSpPr>
          <p:spPr>
            <a:xfrm>
              <a:off x="92366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3">
            <a:extLst>
              <a:ext uri="{FF2B5EF4-FFF2-40B4-BE49-F238E27FC236}">
                <a16:creationId xmlns:a16="http://schemas.microsoft.com/office/drawing/2014/main" id="{E7113CCA-67D5-F81E-FED8-58CB25762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485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frame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control</a:t>
            </a:r>
          </a:p>
        </p:txBody>
      </p:sp>
      <p:sp>
        <p:nvSpPr>
          <p:cNvPr id="103" name="Rectangle 4">
            <a:extLst>
              <a:ext uri="{FF2B5EF4-FFF2-40B4-BE49-F238E27FC236}">
                <a16:creationId xmlns:a16="http://schemas.microsoft.com/office/drawing/2014/main" id="{0EBC8CB6-608D-0600-A05C-5CC757CBF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2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duration</a:t>
            </a:r>
          </a:p>
        </p:txBody>
      </p:sp>
      <p:sp>
        <p:nvSpPr>
          <p:cNvPr id="104" name="Rectangle 5">
            <a:extLst>
              <a:ext uri="{FF2B5EF4-FFF2-40B4-BE49-F238E27FC236}">
                <a16:creationId xmlns:a16="http://schemas.microsoft.com/office/drawing/2014/main" id="{C5242FE7-509F-6B54-04FB-8E6B36B42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4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1</a:t>
            </a:r>
          </a:p>
        </p:txBody>
      </p:sp>
      <p:sp>
        <p:nvSpPr>
          <p:cNvPr id="105" name="Rectangle 6">
            <a:extLst>
              <a:ext uri="{FF2B5EF4-FFF2-40B4-BE49-F238E27FC236}">
                <a16:creationId xmlns:a16="http://schemas.microsoft.com/office/drawing/2014/main" id="{D57E2700-D76C-7175-6B82-C69382C4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76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2</a:t>
            </a:r>
          </a:p>
        </p:txBody>
      </p:sp>
      <p:sp>
        <p:nvSpPr>
          <p:cNvPr id="106" name="Rectangle 7">
            <a:extLst>
              <a:ext uri="{FF2B5EF4-FFF2-40B4-BE49-F238E27FC236}">
                <a16:creationId xmlns:a16="http://schemas.microsoft.com/office/drawing/2014/main" id="{99448ECD-A804-E17A-EA2B-E04D361D8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2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4</a:t>
            </a:r>
          </a:p>
        </p:txBody>
      </p:sp>
      <p:sp>
        <p:nvSpPr>
          <p:cNvPr id="107" name="Rectangle 8">
            <a:extLst>
              <a:ext uri="{FF2B5EF4-FFF2-40B4-BE49-F238E27FC236}">
                <a16:creationId xmlns:a16="http://schemas.microsoft.com/office/drawing/2014/main" id="{F9ADA5F7-9CF8-1C5A-4D57-12C2DFE8E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8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3</a:t>
            </a:r>
          </a:p>
        </p:txBody>
      </p:sp>
      <p:sp>
        <p:nvSpPr>
          <p:cNvPr id="108" name="Rectangle 9">
            <a:extLst>
              <a:ext uri="{FF2B5EF4-FFF2-40B4-BE49-F238E27FC236}">
                <a16:creationId xmlns:a16="http://schemas.microsoft.com/office/drawing/2014/main" id="{E52CAB06-B382-01AD-D925-0F69D1D0C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0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09" name="Rectangle 10">
            <a:extLst>
              <a:ext uri="{FF2B5EF4-FFF2-40B4-BE49-F238E27FC236}">
                <a16:creationId xmlns:a16="http://schemas.microsoft.com/office/drawing/2014/main" id="{82A58038-4C0C-B88F-7F5E-3A66B816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430" y="1672504"/>
            <a:ext cx="1371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payload</a:t>
            </a:r>
          </a:p>
        </p:txBody>
      </p:sp>
      <p:sp>
        <p:nvSpPr>
          <p:cNvPr id="110" name="Rectangle 11">
            <a:extLst>
              <a:ext uri="{FF2B5EF4-FFF2-40B4-BE49-F238E27FC236}">
                <a16:creationId xmlns:a16="http://schemas.microsoft.com/office/drawing/2014/main" id="{34BBF8F3-21F1-930B-AE08-C41B757C7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0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CRC</a:t>
            </a:r>
          </a:p>
        </p:txBody>
      </p:sp>
      <p:sp>
        <p:nvSpPr>
          <p:cNvPr id="111" name="Text Box 21">
            <a:extLst>
              <a:ext uri="{FF2B5EF4-FFF2-40B4-BE49-F238E27FC236}">
                <a16:creationId xmlns:a16="http://schemas.microsoft.com/office/drawing/2014/main" id="{21A54845-74BF-5BDB-3536-6775A878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992" y="1705119"/>
            <a:ext cx="857927" cy="54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seq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control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361F42-1560-678E-83A8-C26C9B6ED619}"/>
              </a:ext>
            </a:extLst>
          </p:cNvPr>
          <p:cNvGrpSpPr/>
          <p:nvPr/>
        </p:nvGrpSpPr>
        <p:grpSpPr>
          <a:xfrm>
            <a:off x="1873822" y="2507673"/>
            <a:ext cx="3199209" cy="3495460"/>
            <a:chOff x="1873822" y="2507673"/>
            <a:chExt cx="3199209" cy="3495460"/>
          </a:xfrm>
        </p:grpSpPr>
        <p:sp>
          <p:nvSpPr>
            <p:cNvPr id="113" name="Text Box 52">
              <a:extLst>
                <a:ext uri="{FF2B5EF4-FFF2-40B4-BE49-F238E27FC236}">
                  <a16:creationId xmlns:a16="http://schemas.microsoft.com/office/drawing/2014/main" id="{711F3C32-BB62-0907-B42D-0EB16419A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822" y="4913604"/>
              <a:ext cx="3199209" cy="108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2: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</a:t>
              </a: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of wireless host or AP </a:t>
              </a: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transmitting this frame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9F35A3C-2FE1-E7CD-24AB-D1FE02289B93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09" y="2507673"/>
              <a:ext cx="0" cy="249381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C5519FC-E5C0-AFFD-B8CA-F41B1ED2B8B0}"/>
              </a:ext>
            </a:extLst>
          </p:cNvPr>
          <p:cNvGrpSpPr/>
          <p:nvPr/>
        </p:nvGrpSpPr>
        <p:grpSpPr>
          <a:xfrm>
            <a:off x="5552352" y="2500745"/>
            <a:ext cx="3854882" cy="3077369"/>
            <a:chOff x="5552352" y="2500745"/>
            <a:chExt cx="3854882" cy="3077369"/>
          </a:xfrm>
        </p:grpSpPr>
        <p:sp>
          <p:nvSpPr>
            <p:cNvPr id="116" name="Text Box 57">
              <a:extLst>
                <a:ext uri="{FF2B5EF4-FFF2-40B4-BE49-F238E27FC236}">
                  <a16:creationId xmlns:a16="http://schemas.microsoft.com/office/drawing/2014/main" id="{2AA9FFD6-0F9E-6F5E-287F-1F2AFDE8E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352" y="4488585"/>
              <a:ext cx="3854882" cy="108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3: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 of router interface to which AP is attached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9ECEE9E-0A43-A557-BEF4-E8E7B59362AF}"/>
                </a:ext>
              </a:extLst>
            </p:cNvPr>
            <p:cNvCxnSpPr/>
            <p:nvPr/>
          </p:nvCxnSpPr>
          <p:spPr>
            <a:xfrm>
              <a:off x="5708072" y="2500745"/>
              <a:ext cx="0" cy="19812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11B2DF9-0FFF-C088-05ED-437731BA5EA5}"/>
              </a:ext>
            </a:extLst>
          </p:cNvPr>
          <p:cNvCxnSpPr/>
          <p:nvPr/>
        </p:nvCxnSpPr>
        <p:spPr>
          <a:xfrm>
            <a:off x="7426036" y="2521527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BA2D151-8073-EB63-0FC9-0656D4591022}"/>
              </a:ext>
            </a:extLst>
          </p:cNvPr>
          <p:cNvCxnSpPr/>
          <p:nvPr/>
        </p:nvCxnSpPr>
        <p:spPr>
          <a:xfrm>
            <a:off x="3990109" y="2514600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08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</a:t>
            </a:r>
            <a:r>
              <a:rPr lang="en-US" sz="2800" dirty="0">
                <a:solidFill>
                  <a:srgbClr val="000099"/>
                </a:solidFill>
                <a:latin typeface="+mn-lt"/>
                <a:ea typeface="ＭＳ Ｐゴシック" charset="0"/>
              </a:rPr>
              <a:t> frame: addressing</a:t>
            </a:r>
            <a:endParaRPr lang="en-US" sz="2800" dirty="0">
              <a:latin typeface="+mn-lt"/>
            </a:endParaRP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17826E37-6875-5A66-89A2-1B2ED5679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054100"/>
            <a:ext cx="2454275" cy="237490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C5DC591A-2554-0984-5201-D3E63435D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256698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856402AE-311F-ACE0-AB7C-C0485AF3B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3012" y="2109788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9" name="Group 26">
            <a:extLst>
              <a:ext uri="{FF2B5EF4-FFF2-40B4-BE49-F238E27FC236}">
                <a16:creationId xmlns:a16="http://schemas.microsoft.com/office/drawing/2014/main" id="{A36A69E2-C7F5-3D9B-51B2-A680A70B4D1C}"/>
              </a:ext>
            </a:extLst>
          </p:cNvPr>
          <p:cNvGrpSpPr>
            <a:grpSpLocks/>
          </p:cNvGrpSpPr>
          <p:nvPr/>
        </p:nvGrpSpPr>
        <p:grpSpPr bwMode="auto">
          <a:xfrm>
            <a:off x="7085012" y="1271588"/>
            <a:ext cx="2362200" cy="1762125"/>
            <a:chOff x="3744" y="1392"/>
            <a:chExt cx="1488" cy="1110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6D9538C-607B-AF5E-AD6D-D45CEA0FC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Text Box 28">
              <a:extLst>
                <a:ext uri="{FF2B5EF4-FFF2-40B4-BE49-F238E27FC236}">
                  <a16:creationId xmlns:a16="http://schemas.microsoft.com/office/drawing/2014/main" id="{9D85818C-8853-A896-B064-50079F480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76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96" name="Text Box 90">
            <a:extLst>
              <a:ext uri="{FF2B5EF4-FFF2-40B4-BE49-F238E27FC236}">
                <a16:creationId xmlns:a16="http://schemas.microsoft.com/office/drawing/2014/main" id="{AD597960-937F-0C5F-9C60-F26F66938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412" y="2185988"/>
            <a:ext cx="4794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H1</a:t>
            </a:r>
          </a:p>
        </p:txBody>
      </p:sp>
      <p:sp>
        <p:nvSpPr>
          <p:cNvPr id="97" name="Text Box 93">
            <a:extLst>
              <a:ext uri="{FF2B5EF4-FFF2-40B4-BE49-F238E27FC236}">
                <a16:creationId xmlns:a16="http://schemas.microsoft.com/office/drawing/2014/main" id="{E3D4394D-2F59-263A-31B2-2D62A7E78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737" y="2214563"/>
            <a:ext cx="4794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R1</a:t>
            </a:r>
          </a:p>
        </p:txBody>
      </p:sp>
      <p:grpSp>
        <p:nvGrpSpPr>
          <p:cNvPr id="98" name="Group 361">
            <a:extLst>
              <a:ext uri="{FF2B5EF4-FFF2-40B4-BE49-F238E27FC236}">
                <a16:creationId xmlns:a16="http://schemas.microsoft.com/office/drawing/2014/main" id="{9A6AD32A-7A50-F214-7485-F3C70D70EB37}"/>
              </a:ext>
            </a:extLst>
          </p:cNvPr>
          <p:cNvGrpSpPr>
            <a:grpSpLocks/>
          </p:cNvGrpSpPr>
          <p:nvPr/>
        </p:nvGrpSpPr>
        <p:grpSpPr bwMode="auto">
          <a:xfrm>
            <a:off x="4376737" y="2073275"/>
            <a:ext cx="762000" cy="663575"/>
            <a:chOff x="2967" y="478"/>
            <a:chExt cx="788" cy="625"/>
          </a:xfrm>
        </p:grpSpPr>
        <p:pic>
          <p:nvPicPr>
            <p:cNvPr id="99" name="Picture 358" descr="access_point_stylized_small">
              <a:extLst>
                <a:ext uri="{FF2B5EF4-FFF2-40B4-BE49-F238E27FC236}">
                  <a16:creationId xmlns:a16="http://schemas.microsoft.com/office/drawing/2014/main" id="{235B2E8F-3827-7DBB-7350-C4126D288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360" descr="antenna_radiation_stylized">
              <a:extLst>
                <a:ext uri="{FF2B5EF4-FFF2-40B4-BE49-F238E27FC236}">
                  <a16:creationId xmlns:a16="http://schemas.microsoft.com/office/drawing/2014/main" id="{C80A3ACB-A303-3A6B-343E-A1457EFCB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1" name="Group 356">
            <a:extLst>
              <a:ext uri="{FF2B5EF4-FFF2-40B4-BE49-F238E27FC236}">
                <a16:creationId xmlns:a16="http://schemas.microsoft.com/office/drawing/2014/main" id="{9B88DCF3-03D1-9B7D-EA32-9085968927A8}"/>
              </a:ext>
            </a:extLst>
          </p:cNvPr>
          <p:cNvGrpSpPr>
            <a:grpSpLocks/>
          </p:cNvGrpSpPr>
          <p:nvPr/>
        </p:nvGrpSpPr>
        <p:grpSpPr bwMode="auto">
          <a:xfrm>
            <a:off x="2974975" y="1636713"/>
            <a:ext cx="609600" cy="598487"/>
            <a:chOff x="313" y="1497"/>
            <a:chExt cx="1152" cy="1014"/>
          </a:xfrm>
        </p:grpSpPr>
        <p:pic>
          <p:nvPicPr>
            <p:cNvPr id="102" name="Picture 354" descr="laptop_stylized_small">
              <a:extLst>
                <a:ext uri="{FF2B5EF4-FFF2-40B4-BE49-F238E27FC236}">
                  <a16:creationId xmlns:a16="http://schemas.microsoft.com/office/drawing/2014/main" id="{0D0027C7-54DB-AC40-B720-6422DE674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355" descr="antenna_stylized">
              <a:extLst>
                <a:ext uri="{FF2B5EF4-FFF2-40B4-BE49-F238E27FC236}">
                  <a16:creationId xmlns:a16="http://schemas.microsoft.com/office/drawing/2014/main" id="{96E1BC4F-0302-1546-0246-185F5E19E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1" name="Group 356">
            <a:extLst>
              <a:ext uri="{FF2B5EF4-FFF2-40B4-BE49-F238E27FC236}">
                <a16:creationId xmlns:a16="http://schemas.microsoft.com/office/drawing/2014/main" id="{14C68818-4428-83D0-70A2-8EEBAC7A3B28}"/>
              </a:ext>
            </a:extLst>
          </p:cNvPr>
          <p:cNvGrpSpPr>
            <a:grpSpLocks/>
          </p:cNvGrpSpPr>
          <p:nvPr/>
        </p:nvGrpSpPr>
        <p:grpSpPr bwMode="auto">
          <a:xfrm>
            <a:off x="3940175" y="1331913"/>
            <a:ext cx="609600" cy="598487"/>
            <a:chOff x="313" y="1497"/>
            <a:chExt cx="1152" cy="1014"/>
          </a:xfrm>
        </p:grpSpPr>
        <p:pic>
          <p:nvPicPr>
            <p:cNvPr id="122" name="Picture 354" descr="laptop_stylized_small">
              <a:extLst>
                <a:ext uri="{FF2B5EF4-FFF2-40B4-BE49-F238E27FC236}">
                  <a16:creationId xmlns:a16="http://schemas.microsoft.com/office/drawing/2014/main" id="{EE5B5800-209C-FD28-73E9-6C1458E60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355" descr="antenna_stylized">
              <a:extLst>
                <a:ext uri="{FF2B5EF4-FFF2-40B4-BE49-F238E27FC236}">
                  <a16:creationId xmlns:a16="http://schemas.microsoft.com/office/drawing/2014/main" id="{A6C04449-33E5-A24B-CE71-19359964D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D3A1A90-C22D-A20E-D81C-321AB017A344}"/>
              </a:ext>
            </a:extLst>
          </p:cNvPr>
          <p:cNvGrpSpPr/>
          <p:nvPr/>
        </p:nvGrpSpPr>
        <p:grpSpPr>
          <a:xfrm>
            <a:off x="5834645" y="2345167"/>
            <a:ext cx="744676" cy="388508"/>
            <a:chOff x="7493876" y="2774731"/>
            <a:chExt cx="1481958" cy="894622"/>
          </a:xfrm>
        </p:grpSpPr>
        <p:sp>
          <p:nvSpPr>
            <p:cNvPr id="125" name="Freeform 253">
              <a:extLst>
                <a:ext uri="{FF2B5EF4-FFF2-40B4-BE49-F238E27FC236}">
                  <a16:creationId xmlns:a16="http://schemas.microsoft.com/office/drawing/2014/main" id="{EB559F44-0405-7662-D343-BE32BA5AE7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C6AF587-3D1B-C2C3-AE83-722C1DD8BD2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93C9E09-2943-FBEE-A06C-31B4EE44563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8" name="Freeform 256">
                <a:extLst>
                  <a:ext uri="{FF2B5EF4-FFF2-40B4-BE49-F238E27FC236}">
                    <a16:creationId xmlns:a16="http://schemas.microsoft.com/office/drawing/2014/main" id="{69CABA28-56EC-7AD4-85B8-634459E0237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257">
                <a:extLst>
                  <a:ext uri="{FF2B5EF4-FFF2-40B4-BE49-F238E27FC236}">
                    <a16:creationId xmlns:a16="http://schemas.microsoft.com/office/drawing/2014/main" id="{F32F03EF-42E6-EA4F-D6B7-12D2559C4BB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258">
                <a:extLst>
                  <a:ext uri="{FF2B5EF4-FFF2-40B4-BE49-F238E27FC236}">
                    <a16:creationId xmlns:a16="http://schemas.microsoft.com/office/drawing/2014/main" id="{C1E0E54E-C69D-3BB7-1A63-B3263515D05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259">
                <a:extLst>
                  <a:ext uri="{FF2B5EF4-FFF2-40B4-BE49-F238E27FC236}">
                    <a16:creationId xmlns:a16="http://schemas.microsoft.com/office/drawing/2014/main" id="{38EE08F0-48C5-A68B-FDBF-567A3B347A5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4165FF4-3AE6-53F0-D04F-265433AFC8F6}"/>
              </a:ext>
            </a:extLst>
          </p:cNvPr>
          <p:cNvGrpSpPr/>
          <p:nvPr/>
        </p:nvGrpSpPr>
        <p:grpSpPr>
          <a:xfrm>
            <a:off x="1433657" y="2633663"/>
            <a:ext cx="5330680" cy="3529506"/>
            <a:chOff x="368445" y="2795588"/>
            <a:chExt cx="5330680" cy="3529506"/>
          </a:xfrm>
        </p:grpSpPr>
        <p:sp>
          <p:nvSpPr>
            <p:cNvPr id="133" name="Freeform 95">
              <a:extLst>
                <a:ext uri="{FF2B5EF4-FFF2-40B4-BE49-F238E27FC236}">
                  <a16:creationId xmlns:a16="http://schemas.microsoft.com/office/drawing/2014/main" id="{7FD75C62-D0B8-5811-CCFD-89CE0AC91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35" y="2795588"/>
              <a:ext cx="5201966" cy="2502842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3852 w 9712"/>
                <a:gd name="connsiteY0" fmla="*/ 0 h 9452"/>
                <a:gd name="connsiteX1" fmla="*/ 20 w 9712"/>
                <a:gd name="connsiteY1" fmla="*/ 8663 h 9452"/>
                <a:gd name="connsiteX2" fmla="*/ 4918 w 9712"/>
                <a:gd name="connsiteY2" fmla="*/ 9234 h 9452"/>
                <a:gd name="connsiteX3" fmla="*/ 9712 w 9712"/>
                <a:gd name="connsiteY3" fmla="*/ 8663 h 9452"/>
                <a:gd name="connsiteX4" fmla="*/ 4410 w 9712"/>
                <a:gd name="connsiteY4" fmla="*/ 450 h 9452"/>
                <a:gd name="connsiteX5" fmla="*/ 3852 w 9712"/>
                <a:gd name="connsiteY5" fmla="*/ 0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12" h="9452">
                  <a:moveTo>
                    <a:pt x="3852" y="0"/>
                  </a:moveTo>
                  <a:cubicBezTo>
                    <a:pt x="3432" y="3339"/>
                    <a:pt x="2673" y="6379"/>
                    <a:pt x="20" y="8663"/>
                  </a:cubicBezTo>
                  <a:cubicBezTo>
                    <a:pt x="-288" y="9838"/>
                    <a:pt x="3214" y="9342"/>
                    <a:pt x="4918" y="9234"/>
                  </a:cubicBezTo>
                  <a:cubicBezTo>
                    <a:pt x="6534" y="9234"/>
                    <a:pt x="9570" y="10000"/>
                    <a:pt x="9712" y="8663"/>
                  </a:cubicBezTo>
                  <a:cubicBezTo>
                    <a:pt x="5589" y="6007"/>
                    <a:pt x="5429" y="3489"/>
                    <a:pt x="4410" y="450"/>
                  </a:cubicBezTo>
                  <a:cubicBezTo>
                    <a:pt x="4131" y="150"/>
                    <a:pt x="4244" y="402"/>
                    <a:pt x="385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1708826-1D88-23C9-5C3A-DAB2EB1FC70B}"/>
                </a:ext>
              </a:extLst>
            </p:cNvPr>
            <p:cNvGrpSpPr/>
            <p:nvPr/>
          </p:nvGrpSpPr>
          <p:grpSpPr>
            <a:xfrm>
              <a:off x="368445" y="5045075"/>
              <a:ext cx="5330680" cy="1280019"/>
              <a:chOff x="368445" y="5045075"/>
              <a:chExt cx="5330680" cy="1280019"/>
            </a:xfrm>
          </p:grpSpPr>
          <p:sp>
            <p:nvSpPr>
              <p:cNvPr id="135" name="Rectangle 98">
                <a:extLst>
                  <a:ext uri="{FF2B5EF4-FFF2-40B4-BE49-F238E27FC236}">
                    <a16:creationId xmlns:a16="http://schemas.microsoft.com/office/drawing/2014/main" id="{A56E15F9-8455-6321-03B0-F306139FA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25" y="5118100"/>
                <a:ext cx="5207000" cy="427037"/>
              </a:xfrm>
              <a:prstGeom prst="rect">
                <a:avLst/>
              </a:prstGeom>
              <a:solidFill>
                <a:srgbClr val="37CC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000" dirty="0">
                  <a:cs typeface="Arial" charset="0"/>
                </a:endParaRPr>
              </a:p>
            </p:txBody>
          </p:sp>
          <p:sp>
            <p:nvSpPr>
              <p:cNvPr id="136" name="Text Box 97">
                <a:extLst>
                  <a:ext uri="{FF2B5EF4-FFF2-40B4-BE49-F238E27FC236}">
                    <a16:creationId xmlns:a16="http://schemas.microsoft.com/office/drawing/2014/main" id="{4C8E2EF2-F2F4-4EC5-774B-8C1374EC10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814" y="5135540"/>
                <a:ext cx="1567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AP MAC addr</a:t>
                </a:r>
              </a:p>
            </p:txBody>
          </p:sp>
          <p:sp>
            <p:nvSpPr>
              <p:cNvPr id="137" name="Line 99">
                <a:extLst>
                  <a:ext uri="{FF2B5EF4-FFF2-40B4-BE49-F238E27FC236}">
                    <a16:creationId xmlns:a16="http://schemas.microsoft.com/office/drawing/2014/main" id="{E3A4275D-C0E5-E6DA-6AB4-D1A66A2B1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38" name="Line 100">
                <a:extLst>
                  <a:ext uri="{FF2B5EF4-FFF2-40B4-BE49-F238E27FC236}">
                    <a16:creationId xmlns:a16="http://schemas.microsoft.com/office/drawing/2014/main" id="{65E50854-0787-EB96-70A7-88FFEC2F7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39" name="Line 101">
                <a:extLst>
                  <a:ext uri="{FF2B5EF4-FFF2-40B4-BE49-F238E27FC236}">
                    <a16:creationId xmlns:a16="http://schemas.microsoft.com/office/drawing/2014/main" id="{58326EE4-5E7E-4851-2EC2-F91611FD4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0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40" name="Freeform 109">
                <a:extLst>
                  <a:ext uri="{FF2B5EF4-FFF2-40B4-BE49-F238E27FC236}">
                    <a16:creationId xmlns:a16="http://schemas.microsoft.com/office/drawing/2014/main" id="{D75A59EC-2388-C615-4C1E-83E91F9F3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150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41" name="Freeform 110">
                <a:extLst>
                  <a:ext uri="{FF2B5EF4-FFF2-40B4-BE49-F238E27FC236}">
                    <a16:creationId xmlns:a16="http://schemas.microsoft.com/office/drawing/2014/main" id="{F472AA5F-E55A-6661-8597-48C0C43C2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581A87D3-69DA-E2D4-B8E8-3A59D989E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7650" y="5127625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43" name="Text Box 120">
                <a:extLst>
                  <a:ext uri="{FF2B5EF4-FFF2-40B4-BE49-F238E27FC236}">
                    <a16:creationId xmlns:a16="http://schemas.microsoft.com/office/drawing/2014/main" id="{768E947D-D277-BB3E-C18A-A44BBB181A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2363" y="555783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1</a:t>
                </a:r>
              </a:p>
            </p:txBody>
          </p:sp>
          <p:sp>
            <p:nvSpPr>
              <p:cNvPr id="144" name="Text Box 121">
                <a:extLst>
                  <a:ext uri="{FF2B5EF4-FFF2-40B4-BE49-F238E27FC236}">
                    <a16:creationId xmlns:a16="http://schemas.microsoft.com/office/drawing/2014/main" id="{501CA007-03FD-24FF-995D-8EE89506DF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2732" y="5554391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2</a:t>
                </a:r>
              </a:p>
            </p:txBody>
          </p:sp>
          <p:sp>
            <p:nvSpPr>
              <p:cNvPr id="145" name="Text Box 122">
                <a:extLst>
                  <a:ext uri="{FF2B5EF4-FFF2-40B4-BE49-F238E27FC236}">
                    <a16:creationId xmlns:a16="http://schemas.microsoft.com/office/drawing/2014/main" id="{46EAA35E-4404-6F2D-E79D-EFBDD18019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3991" y="555631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3</a:t>
                </a:r>
              </a:p>
            </p:txBody>
          </p:sp>
          <p:sp>
            <p:nvSpPr>
              <p:cNvPr id="146" name="Text Box 123">
                <a:extLst>
                  <a:ext uri="{FF2B5EF4-FFF2-40B4-BE49-F238E27FC236}">
                    <a16:creationId xmlns:a16="http://schemas.microsoft.com/office/drawing/2014/main" id="{52AAF387-433D-0C13-2E05-64468F2836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445" y="5924984"/>
                <a:ext cx="2190023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i="1" dirty="0">
                    <a:latin typeface="+mn-lt"/>
                    <a:cs typeface="Arial" charset="0"/>
                  </a:rPr>
                  <a:t>802.</a:t>
                </a:r>
                <a:r>
                  <a:rPr lang="en-US" sz="2000" i="1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11 WiFi  </a:t>
                </a:r>
                <a:r>
                  <a:rPr lang="en-US" sz="2000" i="1" dirty="0">
                    <a:latin typeface="+mn-lt"/>
                    <a:cs typeface="Arial" charset="0"/>
                  </a:rPr>
                  <a:t>frame</a:t>
                </a:r>
              </a:p>
            </p:txBody>
          </p:sp>
          <p:grpSp>
            <p:nvGrpSpPr>
              <p:cNvPr id="147" name="Group 106">
                <a:extLst>
                  <a:ext uri="{FF2B5EF4-FFF2-40B4-BE49-F238E27FC236}">
                    <a16:creationId xmlns:a16="http://schemas.microsoft.com/office/drawing/2014/main" id="{8A92C486-86BD-19A8-9383-CB13F6225B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150" y="5451475"/>
                <a:ext cx="155575" cy="180975"/>
                <a:chOff x="1308" y="3186"/>
                <a:chExt cx="98" cy="114"/>
              </a:xfrm>
            </p:grpSpPr>
            <p:sp>
              <p:nvSpPr>
                <p:cNvPr id="156" name="Freeform 103">
                  <a:extLst>
                    <a:ext uri="{FF2B5EF4-FFF2-40B4-BE49-F238E27FC236}">
                      <a16:creationId xmlns:a16="http://schemas.microsoft.com/office/drawing/2014/main" id="{B069761B-3C7E-CAB3-5619-1A4F39656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157" name="Freeform 104">
                  <a:extLst>
                    <a:ext uri="{FF2B5EF4-FFF2-40B4-BE49-F238E27FC236}">
                      <a16:creationId xmlns:a16="http://schemas.microsoft.com/office/drawing/2014/main" id="{D560515F-83DE-7279-CC1C-C8E7374CC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148" name="Group 111">
                <a:extLst>
                  <a:ext uri="{FF2B5EF4-FFF2-40B4-BE49-F238E27FC236}">
                    <a16:creationId xmlns:a16="http://schemas.microsoft.com/office/drawing/2014/main" id="{AAD57295-BDF4-7C0F-273E-7F3B208D8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22900" y="5045075"/>
                <a:ext cx="155575" cy="180975"/>
                <a:chOff x="1308" y="3186"/>
                <a:chExt cx="98" cy="114"/>
              </a:xfrm>
            </p:grpSpPr>
            <p:sp>
              <p:nvSpPr>
                <p:cNvPr id="154" name="Freeform 113">
                  <a:extLst>
                    <a:ext uri="{FF2B5EF4-FFF2-40B4-BE49-F238E27FC236}">
                      <a16:creationId xmlns:a16="http://schemas.microsoft.com/office/drawing/2014/main" id="{06FFDB83-BD63-6621-4376-57B26585DA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155" name="Freeform 114">
                  <a:extLst>
                    <a:ext uri="{FF2B5EF4-FFF2-40B4-BE49-F238E27FC236}">
                      <a16:creationId xmlns:a16="http://schemas.microsoft.com/office/drawing/2014/main" id="{8BA67643-C7D5-873F-9A82-F4B16DBE1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149" name="Group 116">
                <a:extLst>
                  <a:ext uri="{FF2B5EF4-FFF2-40B4-BE49-F238E27FC236}">
                    <a16:creationId xmlns:a16="http://schemas.microsoft.com/office/drawing/2014/main" id="{FF6D6387-0B26-B3BF-718E-2334EBAD55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32425" y="5445125"/>
                <a:ext cx="155575" cy="180975"/>
                <a:chOff x="1308" y="3186"/>
                <a:chExt cx="98" cy="114"/>
              </a:xfrm>
            </p:grpSpPr>
            <p:sp>
              <p:nvSpPr>
                <p:cNvPr id="152" name="Freeform 118">
                  <a:extLst>
                    <a:ext uri="{FF2B5EF4-FFF2-40B4-BE49-F238E27FC236}">
                      <a16:creationId xmlns:a16="http://schemas.microsoft.com/office/drawing/2014/main" id="{A2324869-15D1-332F-0D7F-3625ABB20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153" name="Freeform 119">
                  <a:extLst>
                    <a:ext uri="{FF2B5EF4-FFF2-40B4-BE49-F238E27FC236}">
                      <a16:creationId xmlns:a16="http://schemas.microsoft.com/office/drawing/2014/main" id="{23F87F97-BD0E-0E52-26EF-D13ABC3EB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sp>
            <p:nvSpPr>
              <p:cNvPr id="150" name="Text Box 97">
                <a:extLst>
                  <a:ext uri="{FF2B5EF4-FFF2-40B4-BE49-F238E27FC236}">
                    <a16:creationId xmlns:a16="http://schemas.microsoft.com/office/drawing/2014/main" id="{43E3CE29-D4E7-6FBB-C414-C41BEF7693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0967" y="5133945"/>
                <a:ext cx="155497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R1 MAC addr</a:t>
                </a:r>
              </a:p>
            </p:txBody>
          </p:sp>
          <p:sp>
            <p:nvSpPr>
              <p:cNvPr id="151" name="Text Box 97">
                <a:extLst>
                  <a:ext uri="{FF2B5EF4-FFF2-40B4-BE49-F238E27FC236}">
                    <a16:creationId xmlns:a16="http://schemas.microsoft.com/office/drawing/2014/main" id="{4263EF25-FC92-F228-64D5-EB343D0810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8185" y="5133945"/>
                <a:ext cx="157581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H1 MAC addr</a:t>
                </a:r>
              </a:p>
            </p:txBody>
          </p: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4541E86-A644-C503-70F7-080B79AAF1DB}"/>
              </a:ext>
            </a:extLst>
          </p:cNvPr>
          <p:cNvGrpSpPr/>
          <p:nvPr/>
        </p:nvGrpSpPr>
        <p:grpSpPr>
          <a:xfrm>
            <a:off x="3594821" y="2204895"/>
            <a:ext cx="780829" cy="709297"/>
            <a:chOff x="2529609" y="2366820"/>
            <a:chExt cx="780829" cy="709297"/>
          </a:xfrm>
        </p:grpSpPr>
        <p:grpSp>
          <p:nvGrpSpPr>
            <p:cNvPr id="159" name="Group 201">
              <a:extLst>
                <a:ext uri="{FF2B5EF4-FFF2-40B4-BE49-F238E27FC236}">
                  <a16:creationId xmlns:a16="http://schemas.microsoft.com/office/drawing/2014/main" id="{C4D8BC69-9C3B-84A4-F5EF-F1AA881D7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161" name="Freeform 244">
                <a:extLst>
                  <a:ext uri="{FF2B5EF4-FFF2-40B4-BE49-F238E27FC236}">
                    <a16:creationId xmlns:a16="http://schemas.microsoft.com/office/drawing/2014/main" id="{6B090F5B-C5A5-3C5D-AE16-0EDB561772E2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62" name="Freeform 245">
                <a:extLst>
                  <a:ext uri="{FF2B5EF4-FFF2-40B4-BE49-F238E27FC236}">
                    <a16:creationId xmlns:a16="http://schemas.microsoft.com/office/drawing/2014/main" id="{AAF45965-A6F8-4F4D-DDC0-480126D8A454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38EFF32-7FE9-6968-C595-E1A634D28A80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60" name="Right Arrow 260">
              <a:extLst>
                <a:ext uri="{FF2B5EF4-FFF2-40B4-BE49-F238E27FC236}">
                  <a16:creationId xmlns:a16="http://schemas.microsoft.com/office/drawing/2014/main" id="{C506A106-09BC-D42A-EAD8-971AFD6E8099}"/>
                </a:ext>
              </a:extLst>
            </p:cNvPr>
            <p:cNvSpPr/>
            <p:nvPr/>
          </p:nvSpPr>
          <p:spPr>
            <a:xfrm rot="1799862">
              <a:off x="2529609" y="236682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164" name="Freeform 95">
            <a:extLst>
              <a:ext uri="{FF2B5EF4-FFF2-40B4-BE49-F238E27FC236}">
                <a16:creationId xmlns:a16="http://schemas.microsoft.com/office/drawing/2014/main" id="{97468282-2764-3E1B-7A72-4D0F0596872A}"/>
              </a:ext>
            </a:extLst>
          </p:cNvPr>
          <p:cNvSpPr>
            <a:spLocks/>
          </p:cNvSpPr>
          <p:nvPr/>
        </p:nvSpPr>
        <p:spPr bwMode="auto">
          <a:xfrm>
            <a:off x="5401567" y="2983225"/>
            <a:ext cx="4544256" cy="1101192"/>
          </a:xfrm>
          <a:custGeom>
            <a:avLst/>
            <a:gdLst>
              <a:gd name="T0" fmla="*/ 1397 w 3374"/>
              <a:gd name="T1" fmla="*/ 0 h 1668"/>
              <a:gd name="T2" fmla="*/ 104 w 3374"/>
              <a:gd name="T3" fmla="*/ 1445 h 1668"/>
              <a:gd name="T4" fmla="*/ 1294 w 3374"/>
              <a:gd name="T5" fmla="*/ 1418 h 1668"/>
              <a:gd name="T6" fmla="*/ 3374 w 3374"/>
              <a:gd name="T7" fmla="*/ 1445 h 1668"/>
              <a:gd name="T8" fmla="*/ 1585 w 3374"/>
              <a:gd name="T9" fmla="*/ 75 h 1668"/>
              <a:gd name="T10" fmla="*/ 1397 w 3374"/>
              <a:gd name="T11" fmla="*/ 0 h 16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3852 w 9712"/>
              <a:gd name="connsiteY0" fmla="*/ 0 h 9452"/>
              <a:gd name="connsiteX1" fmla="*/ 20 w 9712"/>
              <a:gd name="connsiteY1" fmla="*/ 8663 h 9452"/>
              <a:gd name="connsiteX2" fmla="*/ 4918 w 9712"/>
              <a:gd name="connsiteY2" fmla="*/ 9234 h 9452"/>
              <a:gd name="connsiteX3" fmla="*/ 9712 w 9712"/>
              <a:gd name="connsiteY3" fmla="*/ 8663 h 9452"/>
              <a:gd name="connsiteX4" fmla="*/ 4410 w 9712"/>
              <a:gd name="connsiteY4" fmla="*/ 450 h 9452"/>
              <a:gd name="connsiteX5" fmla="*/ 3852 w 9712"/>
              <a:gd name="connsiteY5" fmla="*/ 0 h 9452"/>
              <a:gd name="connsiteX0" fmla="*/ 3945 w 9979"/>
              <a:gd name="connsiteY0" fmla="*/ 0 h 10000"/>
              <a:gd name="connsiteX1" fmla="*/ 0 w 9979"/>
              <a:gd name="connsiteY1" fmla="*/ 9165 h 10000"/>
              <a:gd name="connsiteX2" fmla="*/ 5043 w 9979"/>
              <a:gd name="connsiteY2" fmla="*/ 9769 h 10000"/>
              <a:gd name="connsiteX3" fmla="*/ 9979 w 9979"/>
              <a:gd name="connsiteY3" fmla="*/ 9165 h 10000"/>
              <a:gd name="connsiteX4" fmla="*/ 4520 w 9979"/>
              <a:gd name="connsiteY4" fmla="*/ 476 h 10000"/>
              <a:gd name="connsiteX5" fmla="*/ 3945 w 9979"/>
              <a:gd name="connsiteY5" fmla="*/ 0 h 10000"/>
              <a:gd name="connsiteX0" fmla="*/ 3953 w 10000"/>
              <a:gd name="connsiteY0" fmla="*/ 0 h 9782"/>
              <a:gd name="connsiteX1" fmla="*/ 0 w 10000"/>
              <a:gd name="connsiteY1" fmla="*/ 9165 h 9782"/>
              <a:gd name="connsiteX2" fmla="*/ 5054 w 10000"/>
              <a:gd name="connsiteY2" fmla="*/ 9769 h 9782"/>
              <a:gd name="connsiteX3" fmla="*/ 10000 w 10000"/>
              <a:gd name="connsiteY3" fmla="*/ 9165 h 9782"/>
              <a:gd name="connsiteX4" fmla="*/ 4530 w 10000"/>
              <a:gd name="connsiteY4" fmla="*/ 476 h 9782"/>
              <a:gd name="connsiteX5" fmla="*/ 3953 w 10000"/>
              <a:gd name="connsiteY5" fmla="*/ 0 h 9782"/>
              <a:gd name="connsiteX0" fmla="*/ 3953 w 10000"/>
              <a:gd name="connsiteY0" fmla="*/ 0 h 10509"/>
              <a:gd name="connsiteX1" fmla="*/ 0 w 10000"/>
              <a:gd name="connsiteY1" fmla="*/ 9369 h 10509"/>
              <a:gd name="connsiteX2" fmla="*/ 10000 w 10000"/>
              <a:gd name="connsiteY2" fmla="*/ 9369 h 10509"/>
              <a:gd name="connsiteX3" fmla="*/ 4530 w 10000"/>
              <a:gd name="connsiteY3" fmla="*/ 487 h 10509"/>
              <a:gd name="connsiteX4" fmla="*/ 3953 w 10000"/>
              <a:gd name="connsiteY4" fmla="*/ 0 h 10509"/>
              <a:gd name="connsiteX0" fmla="*/ 3953 w 10109"/>
              <a:gd name="connsiteY0" fmla="*/ 0 h 10566"/>
              <a:gd name="connsiteX1" fmla="*/ 0 w 10109"/>
              <a:gd name="connsiteY1" fmla="*/ 9369 h 10566"/>
              <a:gd name="connsiteX2" fmla="*/ 10109 w 10109"/>
              <a:gd name="connsiteY2" fmla="*/ 9482 h 10566"/>
              <a:gd name="connsiteX3" fmla="*/ 4530 w 10109"/>
              <a:gd name="connsiteY3" fmla="*/ 487 h 10566"/>
              <a:gd name="connsiteX4" fmla="*/ 3953 w 10109"/>
              <a:gd name="connsiteY4" fmla="*/ 0 h 10566"/>
              <a:gd name="connsiteX0" fmla="*/ 3953 w 10109"/>
              <a:gd name="connsiteY0" fmla="*/ 0 h 10168"/>
              <a:gd name="connsiteX1" fmla="*/ 0 w 10109"/>
              <a:gd name="connsiteY1" fmla="*/ 9369 h 10168"/>
              <a:gd name="connsiteX2" fmla="*/ 10109 w 10109"/>
              <a:gd name="connsiteY2" fmla="*/ 9482 h 10168"/>
              <a:gd name="connsiteX3" fmla="*/ 4530 w 10109"/>
              <a:gd name="connsiteY3" fmla="*/ 487 h 10168"/>
              <a:gd name="connsiteX4" fmla="*/ 3953 w 10109"/>
              <a:gd name="connsiteY4" fmla="*/ 0 h 10168"/>
              <a:gd name="connsiteX0" fmla="*/ 3953 w 10109"/>
              <a:gd name="connsiteY0" fmla="*/ 0 h 9677"/>
              <a:gd name="connsiteX1" fmla="*/ 0 w 10109"/>
              <a:gd name="connsiteY1" fmla="*/ 9369 h 9677"/>
              <a:gd name="connsiteX2" fmla="*/ 10109 w 10109"/>
              <a:gd name="connsiteY2" fmla="*/ 9482 h 9677"/>
              <a:gd name="connsiteX3" fmla="*/ 4530 w 10109"/>
              <a:gd name="connsiteY3" fmla="*/ 487 h 9677"/>
              <a:gd name="connsiteX4" fmla="*/ 3953 w 10109"/>
              <a:gd name="connsiteY4" fmla="*/ 0 h 9677"/>
              <a:gd name="connsiteX0" fmla="*/ 3948 w 10038"/>
              <a:gd name="connsiteY0" fmla="*/ 0 h 10000"/>
              <a:gd name="connsiteX1" fmla="*/ 38 w 10038"/>
              <a:gd name="connsiteY1" fmla="*/ 9682 h 10000"/>
              <a:gd name="connsiteX2" fmla="*/ 10038 w 10038"/>
              <a:gd name="connsiteY2" fmla="*/ 9798 h 10000"/>
              <a:gd name="connsiteX3" fmla="*/ 4519 w 10038"/>
              <a:gd name="connsiteY3" fmla="*/ 503 h 10000"/>
              <a:gd name="connsiteX4" fmla="*/ 3948 w 10038"/>
              <a:gd name="connsiteY4" fmla="*/ 0 h 10000"/>
              <a:gd name="connsiteX0" fmla="*/ 66 w 11856"/>
              <a:gd name="connsiteY0" fmla="*/ 6001 h 9510"/>
              <a:gd name="connsiteX1" fmla="*/ 1856 w 11856"/>
              <a:gd name="connsiteY1" fmla="*/ 9192 h 9510"/>
              <a:gd name="connsiteX2" fmla="*/ 11856 w 11856"/>
              <a:gd name="connsiteY2" fmla="*/ 9308 h 9510"/>
              <a:gd name="connsiteX3" fmla="*/ 6337 w 11856"/>
              <a:gd name="connsiteY3" fmla="*/ 13 h 9510"/>
              <a:gd name="connsiteX4" fmla="*/ 66 w 11856"/>
              <a:gd name="connsiteY4" fmla="*/ 6001 h 9510"/>
              <a:gd name="connsiteX0" fmla="*/ 0 w 9944"/>
              <a:gd name="connsiteY0" fmla="*/ 6309 h 9999"/>
              <a:gd name="connsiteX1" fmla="*/ 1509 w 9944"/>
              <a:gd name="connsiteY1" fmla="*/ 9665 h 9999"/>
              <a:gd name="connsiteX2" fmla="*/ 9944 w 9944"/>
              <a:gd name="connsiteY2" fmla="*/ 9787 h 9999"/>
              <a:gd name="connsiteX3" fmla="*/ 5289 w 9944"/>
              <a:gd name="connsiteY3" fmla="*/ 13 h 9999"/>
              <a:gd name="connsiteX4" fmla="*/ 0 w 9944"/>
              <a:gd name="connsiteY4" fmla="*/ 6309 h 9999"/>
              <a:gd name="connsiteX0" fmla="*/ 0 w 10061"/>
              <a:gd name="connsiteY0" fmla="*/ 6556 h 10000"/>
              <a:gd name="connsiteX1" fmla="*/ 1578 w 10061"/>
              <a:gd name="connsiteY1" fmla="*/ 9666 h 10000"/>
              <a:gd name="connsiteX2" fmla="*/ 10061 w 10061"/>
              <a:gd name="connsiteY2" fmla="*/ 9788 h 10000"/>
              <a:gd name="connsiteX3" fmla="*/ 5380 w 10061"/>
              <a:gd name="connsiteY3" fmla="*/ 13 h 10000"/>
              <a:gd name="connsiteX4" fmla="*/ 0 w 10061"/>
              <a:gd name="connsiteY4" fmla="*/ 6556 h 10000"/>
              <a:gd name="connsiteX0" fmla="*/ 0 w 10061"/>
              <a:gd name="connsiteY0" fmla="*/ 934 h 4378"/>
              <a:gd name="connsiteX1" fmla="*/ 1578 w 10061"/>
              <a:gd name="connsiteY1" fmla="*/ 4044 h 4378"/>
              <a:gd name="connsiteX2" fmla="*/ 10061 w 10061"/>
              <a:gd name="connsiteY2" fmla="*/ 4166 h 4378"/>
              <a:gd name="connsiteX3" fmla="*/ 1586 w 10061"/>
              <a:gd name="connsiteY3" fmla="*/ 49 h 4378"/>
              <a:gd name="connsiteX4" fmla="*/ 0 w 10061"/>
              <a:gd name="connsiteY4" fmla="*/ 934 h 4378"/>
              <a:gd name="connsiteX0" fmla="*/ 0 w 10000"/>
              <a:gd name="connsiteY0" fmla="*/ 2132 h 10000"/>
              <a:gd name="connsiteX1" fmla="*/ 1568 w 10000"/>
              <a:gd name="connsiteY1" fmla="*/ 9236 h 10000"/>
              <a:gd name="connsiteX2" fmla="*/ 10000 w 10000"/>
              <a:gd name="connsiteY2" fmla="*/ 9515 h 10000"/>
              <a:gd name="connsiteX3" fmla="*/ 1576 w 10000"/>
              <a:gd name="connsiteY3" fmla="*/ 111 h 10000"/>
              <a:gd name="connsiteX4" fmla="*/ 0 w 10000"/>
              <a:gd name="connsiteY4" fmla="*/ 2132 h 10000"/>
              <a:gd name="connsiteX0" fmla="*/ 0 w 10000"/>
              <a:gd name="connsiteY0" fmla="*/ 2132 h 10000"/>
              <a:gd name="connsiteX1" fmla="*/ 1568 w 10000"/>
              <a:gd name="connsiteY1" fmla="*/ 9236 h 10000"/>
              <a:gd name="connsiteX2" fmla="*/ 10000 w 10000"/>
              <a:gd name="connsiteY2" fmla="*/ 9515 h 10000"/>
              <a:gd name="connsiteX3" fmla="*/ 1576 w 10000"/>
              <a:gd name="connsiteY3" fmla="*/ 111 h 10000"/>
              <a:gd name="connsiteX4" fmla="*/ 0 w 10000"/>
              <a:gd name="connsiteY4" fmla="*/ 2132 h 10000"/>
              <a:gd name="connsiteX0" fmla="*/ 0 w 10000"/>
              <a:gd name="connsiteY0" fmla="*/ 2021 h 9889"/>
              <a:gd name="connsiteX1" fmla="*/ 1568 w 10000"/>
              <a:gd name="connsiteY1" fmla="*/ 9125 h 9889"/>
              <a:gd name="connsiteX2" fmla="*/ 10000 w 10000"/>
              <a:gd name="connsiteY2" fmla="*/ 9404 h 9889"/>
              <a:gd name="connsiteX3" fmla="*/ 1576 w 10000"/>
              <a:gd name="connsiteY3" fmla="*/ 0 h 9889"/>
              <a:gd name="connsiteX4" fmla="*/ 0 w 10000"/>
              <a:gd name="connsiteY4" fmla="*/ 2021 h 9889"/>
              <a:gd name="connsiteX0" fmla="*/ 0 w 10000"/>
              <a:gd name="connsiteY0" fmla="*/ 2044 h 10000"/>
              <a:gd name="connsiteX1" fmla="*/ 1568 w 10000"/>
              <a:gd name="connsiteY1" fmla="*/ 9227 h 10000"/>
              <a:gd name="connsiteX2" fmla="*/ 10000 w 10000"/>
              <a:gd name="connsiteY2" fmla="*/ 9510 h 10000"/>
              <a:gd name="connsiteX3" fmla="*/ 1576 w 10000"/>
              <a:gd name="connsiteY3" fmla="*/ 0 h 10000"/>
              <a:gd name="connsiteX4" fmla="*/ 0 w 10000"/>
              <a:gd name="connsiteY4" fmla="*/ 2044 h 10000"/>
              <a:gd name="connsiteX0" fmla="*/ 0 w 10000"/>
              <a:gd name="connsiteY0" fmla="*/ 766 h 8722"/>
              <a:gd name="connsiteX1" fmla="*/ 1568 w 10000"/>
              <a:gd name="connsiteY1" fmla="*/ 7949 h 8722"/>
              <a:gd name="connsiteX2" fmla="*/ 10000 w 10000"/>
              <a:gd name="connsiteY2" fmla="*/ 8232 h 8722"/>
              <a:gd name="connsiteX3" fmla="*/ 299 w 10000"/>
              <a:gd name="connsiteY3" fmla="*/ 0 h 8722"/>
              <a:gd name="connsiteX4" fmla="*/ 0 w 10000"/>
              <a:gd name="connsiteY4" fmla="*/ 766 h 8722"/>
              <a:gd name="connsiteX0" fmla="*/ 0 w 10000"/>
              <a:gd name="connsiteY0" fmla="*/ 878 h 10000"/>
              <a:gd name="connsiteX1" fmla="*/ 1568 w 10000"/>
              <a:gd name="connsiteY1" fmla="*/ 9114 h 10000"/>
              <a:gd name="connsiteX2" fmla="*/ 10000 w 10000"/>
              <a:gd name="connsiteY2" fmla="*/ 9438 h 10000"/>
              <a:gd name="connsiteX3" fmla="*/ 299 w 10000"/>
              <a:gd name="connsiteY3" fmla="*/ 0 h 10000"/>
              <a:gd name="connsiteX4" fmla="*/ 0 w 10000"/>
              <a:gd name="connsiteY4" fmla="*/ 878 h 10000"/>
              <a:gd name="connsiteX0" fmla="*/ 0 w 10000"/>
              <a:gd name="connsiteY0" fmla="*/ 878 h 10000"/>
              <a:gd name="connsiteX1" fmla="*/ 1568 w 10000"/>
              <a:gd name="connsiteY1" fmla="*/ 9114 h 10000"/>
              <a:gd name="connsiteX2" fmla="*/ 10000 w 10000"/>
              <a:gd name="connsiteY2" fmla="*/ 9438 h 10000"/>
              <a:gd name="connsiteX3" fmla="*/ 299 w 10000"/>
              <a:gd name="connsiteY3" fmla="*/ 0 h 10000"/>
              <a:gd name="connsiteX4" fmla="*/ 0 w 10000"/>
              <a:gd name="connsiteY4" fmla="*/ 878 h 10000"/>
              <a:gd name="connsiteX0" fmla="*/ 0 w 10000"/>
              <a:gd name="connsiteY0" fmla="*/ 3621 h 12743"/>
              <a:gd name="connsiteX1" fmla="*/ 1568 w 10000"/>
              <a:gd name="connsiteY1" fmla="*/ 11857 h 12743"/>
              <a:gd name="connsiteX2" fmla="*/ 10000 w 10000"/>
              <a:gd name="connsiteY2" fmla="*/ 12181 h 12743"/>
              <a:gd name="connsiteX3" fmla="*/ 223 w 10000"/>
              <a:gd name="connsiteY3" fmla="*/ 0 h 12743"/>
              <a:gd name="connsiteX4" fmla="*/ 0 w 10000"/>
              <a:gd name="connsiteY4" fmla="*/ 3621 h 12743"/>
              <a:gd name="connsiteX0" fmla="*/ 0 w 9975"/>
              <a:gd name="connsiteY0" fmla="*/ 4071 h 12743"/>
              <a:gd name="connsiteX1" fmla="*/ 1543 w 9975"/>
              <a:gd name="connsiteY1" fmla="*/ 11857 h 12743"/>
              <a:gd name="connsiteX2" fmla="*/ 9975 w 9975"/>
              <a:gd name="connsiteY2" fmla="*/ 12181 h 12743"/>
              <a:gd name="connsiteX3" fmla="*/ 198 w 9975"/>
              <a:gd name="connsiteY3" fmla="*/ 0 h 12743"/>
              <a:gd name="connsiteX4" fmla="*/ 0 w 9975"/>
              <a:gd name="connsiteY4" fmla="*/ 4071 h 12743"/>
              <a:gd name="connsiteX0" fmla="*/ 0 w 10000"/>
              <a:gd name="connsiteY0" fmla="*/ 3195 h 10158"/>
              <a:gd name="connsiteX1" fmla="*/ 1564 w 10000"/>
              <a:gd name="connsiteY1" fmla="*/ 9623 h 10158"/>
              <a:gd name="connsiteX2" fmla="*/ 10000 w 10000"/>
              <a:gd name="connsiteY2" fmla="*/ 9559 h 10158"/>
              <a:gd name="connsiteX3" fmla="*/ 198 w 10000"/>
              <a:gd name="connsiteY3" fmla="*/ 0 h 10158"/>
              <a:gd name="connsiteX4" fmla="*/ 0 w 10000"/>
              <a:gd name="connsiteY4" fmla="*/ 3195 h 1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58">
                <a:moveTo>
                  <a:pt x="0" y="3195"/>
                </a:moveTo>
                <a:cubicBezTo>
                  <a:pt x="1468" y="8160"/>
                  <a:pt x="1171" y="7364"/>
                  <a:pt x="1564" y="9623"/>
                </a:cubicBezTo>
                <a:cubicBezTo>
                  <a:pt x="4053" y="10463"/>
                  <a:pt x="6106" y="10217"/>
                  <a:pt x="10000" y="9559"/>
                </a:cubicBezTo>
                <a:cubicBezTo>
                  <a:pt x="5956" y="7036"/>
                  <a:pt x="5102" y="6655"/>
                  <a:pt x="198" y="0"/>
                </a:cubicBezTo>
                <a:cubicBezTo>
                  <a:pt x="190" y="370"/>
                  <a:pt x="110" y="3058"/>
                  <a:pt x="0" y="3195"/>
                </a:cubicBez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97C22AC-31B1-D53A-2B3E-E2AEDA4B691B}"/>
              </a:ext>
            </a:extLst>
          </p:cNvPr>
          <p:cNvGrpSpPr/>
          <p:nvPr/>
        </p:nvGrpSpPr>
        <p:grpSpPr>
          <a:xfrm>
            <a:off x="6101627" y="3497347"/>
            <a:ext cx="4062542" cy="1287589"/>
            <a:chOff x="6006234" y="5127854"/>
            <a:chExt cx="4062542" cy="1287589"/>
          </a:xfrm>
        </p:grpSpPr>
        <p:sp>
          <p:nvSpPr>
            <p:cNvPr id="166" name="Rectangle 98">
              <a:extLst>
                <a:ext uri="{FF2B5EF4-FFF2-40B4-BE49-F238E27FC236}">
                  <a16:creationId xmlns:a16="http://schemas.microsoft.com/office/drawing/2014/main" id="{0DC7DA2D-BA08-6B91-77E3-97A366B5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234" y="5651006"/>
              <a:ext cx="3872057" cy="427037"/>
            </a:xfrm>
            <a:prstGeom prst="rect">
              <a:avLst/>
            </a:prstGeom>
            <a:solidFill>
              <a:srgbClr val="37CC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charset="0"/>
              </a:endParaRPr>
            </a:p>
          </p:txBody>
        </p:sp>
        <p:sp>
          <p:nvSpPr>
            <p:cNvPr id="167" name="Text Box 97">
              <a:extLst>
                <a:ext uri="{FF2B5EF4-FFF2-40B4-BE49-F238E27FC236}">
                  <a16:creationId xmlns:a16="http://schemas.microsoft.com/office/drawing/2014/main" id="{67A76D56-1715-8A58-D234-CFC430817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9923" y="5668446"/>
              <a:ext cx="155497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charset="0"/>
                </a:rPr>
                <a:t>R1 MAC addr</a:t>
              </a:r>
            </a:p>
          </p:txBody>
        </p:sp>
        <p:sp>
          <p:nvSpPr>
            <p:cNvPr id="168" name="Line 99">
              <a:extLst>
                <a:ext uri="{FF2B5EF4-FFF2-40B4-BE49-F238E27FC236}">
                  <a16:creationId xmlns:a16="http://schemas.microsoft.com/office/drawing/2014/main" id="{8FCCCABE-913B-1E57-D2D5-5EB10A3C5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6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69" name="Line 100">
              <a:extLst>
                <a:ext uri="{FF2B5EF4-FFF2-40B4-BE49-F238E27FC236}">
                  <a16:creationId xmlns:a16="http://schemas.microsoft.com/office/drawing/2014/main" id="{5892CE73-D960-374D-51BD-6BB1435559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0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70" name="Line 101">
              <a:extLst>
                <a:ext uri="{FF2B5EF4-FFF2-40B4-BE49-F238E27FC236}">
                  <a16:creationId xmlns:a16="http://schemas.microsoft.com/office/drawing/2014/main" id="{9A60BEF5-BC7B-1780-0CC0-71A72D2B7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4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71" name="Freeform 109">
              <a:extLst>
                <a:ext uri="{FF2B5EF4-FFF2-40B4-BE49-F238E27FC236}">
                  <a16:creationId xmlns:a16="http://schemas.microsoft.com/office/drawing/2014/main" id="{2DDB0127-A1E3-1033-4953-5457A5C7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259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172" name="Freeform 110">
              <a:extLst>
                <a:ext uri="{FF2B5EF4-FFF2-40B4-BE49-F238E27FC236}">
                  <a16:creationId xmlns:a16="http://schemas.microsoft.com/office/drawing/2014/main" id="{97F61674-731A-0AE5-A0B7-334A9C5FE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634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173" name="Text Box 120">
              <a:extLst>
                <a:ext uri="{FF2B5EF4-FFF2-40B4-BE49-F238E27FC236}">
                  <a16:creationId xmlns:a16="http://schemas.microsoft.com/office/drawing/2014/main" id="{3A503C90-C551-90D6-6687-7778E1881B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8654" y="6076889"/>
              <a:ext cx="142000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charset="0"/>
                </a:rPr>
                <a:t>MAC dest addr</a:t>
              </a:r>
            </a:p>
          </p:txBody>
        </p:sp>
        <p:sp>
          <p:nvSpPr>
            <p:cNvPr id="174" name="Text Box 121">
              <a:extLst>
                <a:ext uri="{FF2B5EF4-FFF2-40B4-BE49-F238E27FC236}">
                  <a16:creationId xmlns:a16="http://schemas.microsoft.com/office/drawing/2014/main" id="{CE740F3C-29FC-3B6D-D7E5-CBFF3D50F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3604" y="6059588"/>
              <a:ext cx="161807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charset="0"/>
                </a:rPr>
                <a:t>MAC source addr</a:t>
              </a:r>
            </a:p>
          </p:txBody>
        </p:sp>
        <p:sp>
          <p:nvSpPr>
            <p:cNvPr id="175" name="Text Box 123">
              <a:extLst>
                <a:ext uri="{FF2B5EF4-FFF2-40B4-BE49-F238E27FC236}">
                  <a16:creationId xmlns:a16="http://schemas.microsoft.com/office/drawing/2014/main" id="{5E4352B9-7967-C23A-3186-37A3A99FC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5936" y="5127854"/>
              <a:ext cx="241284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i="1" dirty="0">
                  <a:latin typeface="+mn-lt"/>
                  <a:cs typeface="Arial" charset="0"/>
                </a:rPr>
                <a:t>802.</a:t>
              </a:r>
              <a:r>
                <a:rPr lang="en-US" sz="2000" i="1" dirty="0">
                  <a:solidFill>
                    <a:srgbClr val="C00000"/>
                  </a:solidFill>
                  <a:latin typeface="+mn-lt"/>
                  <a:cs typeface="Arial" charset="0"/>
                </a:rPr>
                <a:t>3 Ethernet </a:t>
              </a:r>
              <a:r>
                <a:rPr lang="en-US" sz="2000" i="1" dirty="0">
                  <a:latin typeface="+mn-lt"/>
                  <a:cs typeface="Arial" charset="0"/>
                </a:rPr>
                <a:t>frame</a:t>
              </a:r>
            </a:p>
          </p:txBody>
        </p:sp>
        <p:grpSp>
          <p:nvGrpSpPr>
            <p:cNvPr id="176" name="Group 106">
              <a:extLst>
                <a:ext uri="{FF2B5EF4-FFF2-40B4-BE49-F238E27FC236}">
                  <a16:creationId xmlns:a16="http://schemas.microsoft.com/office/drawing/2014/main" id="{2E91FE02-CDA8-32BF-8302-D775E6451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9259" y="5984381"/>
              <a:ext cx="155575" cy="180975"/>
              <a:chOff x="1308" y="3186"/>
              <a:chExt cx="98" cy="114"/>
            </a:xfrm>
          </p:grpSpPr>
          <p:sp>
            <p:nvSpPr>
              <p:cNvPr id="185" name="Freeform 103">
                <a:extLst>
                  <a:ext uri="{FF2B5EF4-FFF2-40B4-BE49-F238E27FC236}">
                    <a16:creationId xmlns:a16="http://schemas.microsoft.com/office/drawing/2014/main" id="{9C2BDEEA-0DF7-F90D-4841-384F183D4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86" name="Freeform 104">
                <a:extLst>
                  <a:ext uri="{FF2B5EF4-FFF2-40B4-BE49-F238E27FC236}">
                    <a16:creationId xmlns:a16="http://schemas.microsoft.com/office/drawing/2014/main" id="{22DFD407-9A8E-16FC-CE80-56C028A2B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77" name="Rectangle 108">
              <a:extLst>
                <a:ext uri="{FF2B5EF4-FFF2-40B4-BE49-F238E27FC236}">
                  <a16:creationId xmlns:a16="http://schemas.microsoft.com/office/drawing/2014/main" id="{BBFB28C3-4129-1B0D-68E7-B637F02F9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3939" y="5660497"/>
              <a:ext cx="98425" cy="45719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charset="0"/>
              </a:endParaRPr>
            </a:p>
          </p:txBody>
        </p:sp>
        <p:grpSp>
          <p:nvGrpSpPr>
            <p:cNvPr id="178" name="Group 111">
              <a:extLst>
                <a:ext uri="{FF2B5EF4-FFF2-40B4-BE49-F238E27FC236}">
                  <a16:creationId xmlns:a16="http://schemas.microsoft.com/office/drawing/2014/main" id="{56F5FF61-4562-C0FA-AA4D-BDA05D4D03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8539" y="5595092"/>
              <a:ext cx="155575" cy="180975"/>
              <a:chOff x="1308" y="3186"/>
              <a:chExt cx="98" cy="114"/>
            </a:xfrm>
          </p:grpSpPr>
          <p:sp>
            <p:nvSpPr>
              <p:cNvPr id="183" name="Freeform 113">
                <a:extLst>
                  <a:ext uri="{FF2B5EF4-FFF2-40B4-BE49-F238E27FC236}">
                    <a16:creationId xmlns:a16="http://schemas.microsoft.com/office/drawing/2014/main" id="{92F9740B-73AB-DCB9-280F-BC7EFEF02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84" name="Freeform 114">
                <a:extLst>
                  <a:ext uri="{FF2B5EF4-FFF2-40B4-BE49-F238E27FC236}">
                    <a16:creationId xmlns:a16="http://schemas.microsoft.com/office/drawing/2014/main" id="{53404AB7-F7F4-A814-ECF3-7BB02F66D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grpSp>
          <p:nvGrpSpPr>
            <p:cNvPr id="179" name="Group 116">
              <a:extLst>
                <a:ext uri="{FF2B5EF4-FFF2-40B4-BE49-F238E27FC236}">
                  <a16:creationId xmlns:a16="http://schemas.microsoft.com/office/drawing/2014/main" id="{236D134D-81C0-741F-8ABD-9F84E56C66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48064" y="5995142"/>
              <a:ext cx="155575" cy="180975"/>
              <a:chOff x="1308" y="3186"/>
              <a:chExt cx="98" cy="114"/>
            </a:xfrm>
          </p:grpSpPr>
          <p:sp>
            <p:nvSpPr>
              <p:cNvPr id="181" name="Freeform 118">
                <a:extLst>
                  <a:ext uri="{FF2B5EF4-FFF2-40B4-BE49-F238E27FC236}">
                    <a16:creationId xmlns:a16="http://schemas.microsoft.com/office/drawing/2014/main" id="{538B130A-47C8-B560-CC73-DED13A7D3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82" name="Freeform 119">
                <a:extLst>
                  <a:ext uri="{FF2B5EF4-FFF2-40B4-BE49-F238E27FC236}">
                    <a16:creationId xmlns:a16="http://schemas.microsoft.com/office/drawing/2014/main" id="{F3A1AE4F-5CAC-5A38-34D7-BB337479A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0" name="Text Box 97">
              <a:extLst>
                <a:ext uri="{FF2B5EF4-FFF2-40B4-BE49-F238E27FC236}">
                  <a16:creationId xmlns:a16="http://schemas.microsoft.com/office/drawing/2014/main" id="{4319A6BE-A61B-3FC2-88A7-38F4303CE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2294" y="5666851"/>
              <a:ext cx="15758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charset="0"/>
                </a:rPr>
                <a:t>H2 MAC addr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7288639-BDCB-E6A4-0446-B135F2724246}"/>
              </a:ext>
            </a:extLst>
          </p:cNvPr>
          <p:cNvGrpSpPr/>
          <p:nvPr/>
        </p:nvGrpSpPr>
        <p:grpSpPr>
          <a:xfrm>
            <a:off x="5032022" y="2572627"/>
            <a:ext cx="780829" cy="768052"/>
            <a:chOff x="2503903" y="2308065"/>
            <a:chExt cx="780829" cy="768052"/>
          </a:xfrm>
        </p:grpSpPr>
        <p:grpSp>
          <p:nvGrpSpPr>
            <p:cNvPr id="188" name="Group 201">
              <a:extLst>
                <a:ext uri="{FF2B5EF4-FFF2-40B4-BE49-F238E27FC236}">
                  <a16:creationId xmlns:a16="http://schemas.microsoft.com/office/drawing/2014/main" id="{B3F2CE59-9DDC-74F5-5775-6C7173A39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190" name="Freeform 269">
                <a:extLst>
                  <a:ext uri="{FF2B5EF4-FFF2-40B4-BE49-F238E27FC236}">
                    <a16:creationId xmlns:a16="http://schemas.microsoft.com/office/drawing/2014/main" id="{B98A175F-D3C8-CB9C-ACFE-9A825217F3BF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1" name="Freeform 270">
                <a:extLst>
                  <a:ext uri="{FF2B5EF4-FFF2-40B4-BE49-F238E27FC236}">
                    <a16:creationId xmlns:a16="http://schemas.microsoft.com/office/drawing/2014/main" id="{079E6941-EDCC-F6EE-1FFB-80A01246163B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7A6E85CF-E570-9A20-FBEE-204626F9ABBE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89" name="Right Arrow 268">
              <a:extLst>
                <a:ext uri="{FF2B5EF4-FFF2-40B4-BE49-F238E27FC236}">
                  <a16:creationId xmlns:a16="http://schemas.microsoft.com/office/drawing/2014/main" id="{00AC0AA8-CF98-53BC-AFA5-48C7CBE28DB6}"/>
                </a:ext>
              </a:extLst>
            </p:cNvPr>
            <p:cNvSpPr/>
            <p:nvPr/>
          </p:nvSpPr>
          <p:spPr>
            <a:xfrm>
              <a:off x="2503903" y="2308065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BA97E7F-756D-1A60-0806-9DEA794B9A7E}"/>
              </a:ext>
            </a:extLst>
          </p:cNvPr>
          <p:cNvGrpSpPr/>
          <p:nvPr/>
        </p:nvGrpSpPr>
        <p:grpSpPr>
          <a:xfrm>
            <a:off x="4579427" y="2783185"/>
            <a:ext cx="255960" cy="156600"/>
            <a:chOff x="4579427" y="2783185"/>
            <a:chExt cx="25596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4EB5B0A-B638-B741-3225-7ACC4971EFAC}"/>
                    </a:ext>
                  </a:extLst>
                </p14:cNvPr>
                <p14:cNvContentPartPr/>
                <p14:nvPr/>
              </p14:nvContentPartPr>
              <p14:xfrm>
                <a:off x="4579427" y="2791105"/>
                <a:ext cx="24480" cy="135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4EB5B0A-B638-B741-3225-7ACC4971EF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0787" y="2782105"/>
                  <a:ext cx="42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02F8B40-39BB-221B-2709-68753BE152BB}"/>
                    </a:ext>
                  </a:extLst>
                </p14:cNvPr>
                <p14:cNvContentPartPr/>
                <p14:nvPr/>
              </p14:nvContentPartPr>
              <p14:xfrm>
                <a:off x="4627667" y="2799025"/>
                <a:ext cx="74160" cy="140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02F8B40-39BB-221B-2709-68753BE152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19027" y="2790385"/>
                  <a:ext cx="91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3AC5FB0-3BF6-A27B-9472-FBA06B93200A}"/>
                    </a:ext>
                  </a:extLst>
                </p14:cNvPr>
                <p14:cNvContentPartPr/>
                <p14:nvPr/>
              </p14:nvContentPartPr>
              <p14:xfrm>
                <a:off x="4595987" y="2871385"/>
                <a:ext cx="795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3AC5FB0-3BF6-A27B-9472-FBA06B9320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86987" y="2862385"/>
                  <a:ext cx="97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566D47E-3AC9-36CF-B089-0B58285BB296}"/>
                    </a:ext>
                  </a:extLst>
                </p14:cNvPr>
                <p14:cNvContentPartPr/>
                <p14:nvPr/>
              </p14:nvContentPartPr>
              <p14:xfrm>
                <a:off x="4740347" y="2799025"/>
                <a:ext cx="11520" cy="140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566D47E-3AC9-36CF-B089-0B58285BB2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31347" y="2790385"/>
                  <a:ext cx="29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8C05EC2-A5DA-1408-E0AD-94A269011380}"/>
                    </a:ext>
                  </a:extLst>
                </p14:cNvPr>
                <p14:cNvContentPartPr/>
                <p14:nvPr/>
              </p14:nvContentPartPr>
              <p14:xfrm>
                <a:off x="4756187" y="2783185"/>
                <a:ext cx="79200" cy="72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8C05EC2-A5DA-1408-E0AD-94A2690113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7547" y="2774545"/>
                  <a:ext cx="96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1FB3AAC-24A1-FA03-610D-FD8322CFC94F}"/>
                    </a:ext>
                  </a:extLst>
                </p14:cNvPr>
                <p14:cNvContentPartPr/>
                <p14:nvPr/>
              </p14:nvContentPartPr>
              <p14:xfrm>
                <a:off x="4611827" y="2791105"/>
                <a:ext cx="360" cy="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1FB3AAC-24A1-FA03-610D-FD8322CFC9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02827" y="2782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877D1E6-8222-EDB5-4EB3-63490D4143A5}"/>
                  </a:ext>
                </a:extLst>
              </p14:cNvPr>
              <p14:cNvContentPartPr/>
              <p14:nvPr/>
            </p14:nvContentPartPr>
            <p14:xfrm>
              <a:off x="4363067" y="1884625"/>
              <a:ext cx="89640" cy="536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877D1E6-8222-EDB5-4EB3-63490D4143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54067" y="1875625"/>
                <a:ext cx="107280" cy="553680"/>
              </a:xfrm>
              <a:prstGeom prst="rect">
                <a:avLst/>
              </a:prstGeom>
            </p:spPr>
          </p:pic>
        </mc:Fallback>
      </mc:AlternateContent>
      <p:sp>
        <p:nvSpPr>
          <p:cNvPr id="202" name="Rectangle 201">
            <a:extLst>
              <a:ext uri="{FF2B5EF4-FFF2-40B4-BE49-F238E27FC236}">
                <a16:creationId xmlns:a16="http://schemas.microsoft.com/office/drawing/2014/main" id="{ECB1FA41-1DAA-CBC2-1DB6-941A2487FAC7}"/>
              </a:ext>
            </a:extLst>
          </p:cNvPr>
          <p:cNvSpPr/>
          <p:nvPr/>
        </p:nvSpPr>
        <p:spPr>
          <a:xfrm>
            <a:off x="9084469" y="766603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BF3E480A-8088-A580-434E-DFC63AA73A40}"/>
              </a:ext>
            </a:extLst>
          </p:cNvPr>
          <p:cNvSpPr/>
          <p:nvPr/>
        </p:nvSpPr>
        <p:spPr>
          <a:xfrm>
            <a:off x="9389269" y="56125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Once the AP gets the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frame, it can convert it to a ethernet frame and send it through the main internet</a:t>
            </a:r>
          </a:p>
        </p:txBody>
      </p:sp>
    </p:spTree>
    <p:extLst>
      <p:ext uri="{BB962C8B-B14F-4D97-AF65-F5344CB8AC3E}">
        <p14:creationId xmlns:p14="http://schemas.microsoft.com/office/powerpoint/2010/main" val="27095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</a:t>
            </a:r>
            <a:r>
              <a:rPr lang="en-US" sz="2800" dirty="0">
                <a:solidFill>
                  <a:srgbClr val="000099"/>
                </a:solidFill>
                <a:latin typeface="+mn-lt"/>
                <a:ea typeface="ＭＳ Ｐゴシック" charset="0"/>
              </a:rPr>
              <a:t> frame: addressing</a:t>
            </a:r>
            <a:endParaRPr lang="en-US" sz="2800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091B84-A6B6-231F-1A66-E9EB7324B761}"/>
              </a:ext>
            </a:extLst>
          </p:cNvPr>
          <p:cNvGrpSpPr/>
          <p:nvPr/>
        </p:nvGrpSpPr>
        <p:grpSpPr>
          <a:xfrm>
            <a:off x="1932276" y="1927792"/>
            <a:ext cx="7481098" cy="403388"/>
            <a:chOff x="2290908" y="1240118"/>
            <a:chExt cx="7481098" cy="403388"/>
          </a:xfrm>
        </p:grpSpPr>
        <p:sp>
          <p:nvSpPr>
            <p:cNvPr id="8" name="Text Box 12">
              <a:extLst>
                <a:ext uri="{FF2B5EF4-FFF2-40B4-BE49-F238E27FC236}">
                  <a16:creationId xmlns:a16="http://schemas.microsoft.com/office/drawing/2014/main" id="{4FE4F931-6E6D-C314-FE76-2BC137670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1B773FE9-A3AC-9093-4124-C826CE07C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601C6354-921C-887E-5CE9-D35DE7849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7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57ED679D-217A-970E-B559-2B7E2A55F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9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2F76D533-D176-4729-EF81-57FB6E7B0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75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B6505023-5647-A061-BBC8-8FA03794B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7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C5A5EA58-B045-4E71-0534-7CB543CFF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1796" y="1243396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D5AD62FB-C4EC-40DC-0D2D-CEAE64F61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9708" y="1240482"/>
              <a:ext cx="10278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0 - 2312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A84E636C-FDE0-37DD-3CD7-AA050D780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7496" y="1240118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185F3-E4E2-F1B3-5F6D-8D79282B3B27}"/>
              </a:ext>
            </a:extLst>
          </p:cNvPr>
          <p:cNvGrpSpPr/>
          <p:nvPr/>
        </p:nvGrpSpPr>
        <p:grpSpPr>
          <a:xfrm>
            <a:off x="1581004" y="2289604"/>
            <a:ext cx="8130594" cy="854364"/>
            <a:chOff x="1939636" y="1546513"/>
            <a:chExt cx="8130594" cy="8543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0EF42A-550D-495B-A1D8-6BD63EC98124}"/>
                </a:ext>
              </a:extLst>
            </p:cNvPr>
            <p:cNvGrpSpPr/>
            <p:nvPr/>
          </p:nvGrpSpPr>
          <p:grpSpPr>
            <a:xfrm>
              <a:off x="1939636" y="1546513"/>
              <a:ext cx="8091055" cy="854364"/>
              <a:chOff x="1981199" y="2322368"/>
              <a:chExt cx="8091055" cy="85436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0E6936E-D576-AD15-EC2C-E1EDAB6F29CD}"/>
                  </a:ext>
                </a:extLst>
              </p:cNvPr>
              <p:cNvSpPr/>
              <p:nvPr/>
            </p:nvSpPr>
            <p:spPr>
              <a:xfrm>
                <a:off x="1981199" y="2369127"/>
                <a:ext cx="8091055" cy="748146"/>
              </a:xfrm>
              <a:prstGeom prst="rect">
                <a:avLst/>
              </a:prstGeom>
              <a:solidFill>
                <a:srgbClr val="37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429BF46-A9D4-5157-6FEE-A0C96DFDFEBB}"/>
                  </a:ext>
                </a:extLst>
              </p:cNvPr>
              <p:cNvCxnSpPr/>
              <p:nvPr/>
            </p:nvCxnSpPr>
            <p:spPr>
              <a:xfrm>
                <a:off x="2826327" y="234141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F156D7A-A8EB-4878-9223-B6F176E02FB2}"/>
                  </a:ext>
                </a:extLst>
              </p:cNvPr>
              <p:cNvCxnSpPr/>
              <p:nvPr/>
            </p:nvCxnSpPr>
            <p:spPr>
              <a:xfrm>
                <a:off x="36740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2999BFF-3C65-9790-E2C5-7E0444014936}"/>
                  </a:ext>
                </a:extLst>
              </p:cNvPr>
              <p:cNvCxnSpPr/>
              <p:nvPr/>
            </p:nvCxnSpPr>
            <p:spPr>
              <a:xfrm>
                <a:off x="4515427" y="23731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8570901-B628-F9A4-C210-F136399CB978}"/>
                  </a:ext>
                </a:extLst>
              </p:cNvPr>
              <p:cNvCxnSpPr/>
              <p:nvPr/>
            </p:nvCxnSpPr>
            <p:spPr>
              <a:xfrm>
                <a:off x="5347277" y="23604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F9D8729-D243-8B81-A5BA-C5E0B7CF5062}"/>
                  </a:ext>
                </a:extLst>
              </p:cNvPr>
              <p:cNvCxnSpPr/>
              <p:nvPr/>
            </p:nvCxnSpPr>
            <p:spPr>
              <a:xfrm>
                <a:off x="6185477" y="23477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D43D646-E696-9AE2-6E60-54F709D19CC9}"/>
                  </a:ext>
                </a:extLst>
              </p:cNvPr>
              <p:cNvCxnSpPr/>
              <p:nvPr/>
            </p:nvCxnSpPr>
            <p:spPr>
              <a:xfrm>
                <a:off x="7023677" y="23350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A7B420D-EF0C-A885-773C-091F62C4E24B}"/>
                  </a:ext>
                </a:extLst>
              </p:cNvPr>
              <p:cNvCxnSpPr/>
              <p:nvPr/>
            </p:nvCxnSpPr>
            <p:spPr>
              <a:xfrm>
                <a:off x="7861877" y="23223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2FB1FF0-4D48-A9E6-C3C8-171DC246B50F}"/>
                  </a:ext>
                </a:extLst>
              </p:cNvPr>
              <p:cNvCxnSpPr/>
              <p:nvPr/>
            </p:nvCxnSpPr>
            <p:spPr>
              <a:xfrm>
                <a:off x="92366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DD8C5D96-0127-C78E-B0CD-CCF25C88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485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frame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control</a:t>
              </a:r>
            </a:p>
          </p:txBody>
        </p:sp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B9DF7E03-DE3A-646D-C627-B999DF2E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52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duration</a:t>
              </a: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7FB60B1-2B0B-ABA2-D7BC-1E9EAD3F0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4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1</a:t>
              </a:r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D8B855FB-2AD6-C2A9-7FF6-C28AEF855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76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2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0849BC87-3C90-BC17-66DF-2DE637FAE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2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4</a:t>
              </a:r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97774DF-6A03-029F-A991-89ACFE31D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58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3</a:t>
              </a: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9E74D89F-9E9F-E115-967C-DF90852BF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5D1EA03E-D4A8-1CB5-0A54-2BB39770B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0430" y="1672504"/>
              <a:ext cx="1371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payload</a:t>
              </a:r>
            </a:p>
          </p:txBody>
        </p:sp>
        <p:sp>
          <p:nvSpPr>
            <p:cNvPr id="103" name="Rectangle 11">
              <a:extLst>
                <a:ext uri="{FF2B5EF4-FFF2-40B4-BE49-F238E27FC236}">
                  <a16:creationId xmlns:a16="http://schemas.microsoft.com/office/drawing/2014/main" id="{0F2BA1D6-5A38-B19E-03E4-C7C38AAF0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2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CRC</a:t>
              </a:r>
            </a:p>
          </p:txBody>
        </p:sp>
        <p:sp>
          <p:nvSpPr>
            <p:cNvPr id="104" name="Text Box 21">
              <a:extLst>
                <a:ext uri="{FF2B5EF4-FFF2-40B4-BE49-F238E27FC236}">
                  <a16:creationId xmlns:a16="http://schemas.microsoft.com/office/drawing/2014/main" id="{A751D9AD-76C9-2AE4-323A-B42B33C63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2992" y="1705119"/>
              <a:ext cx="857927" cy="541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</a:rPr>
                <a:t>seq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</a:rPr>
                <a:t>control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9618FF2-63C8-85D8-0F3B-9E4995EFC95A}"/>
              </a:ext>
            </a:extLst>
          </p:cNvPr>
          <p:cNvGrpSpPr/>
          <p:nvPr/>
        </p:nvGrpSpPr>
        <p:grpSpPr>
          <a:xfrm>
            <a:off x="2438400" y="1066800"/>
            <a:ext cx="3120341" cy="1172583"/>
            <a:chOff x="2700050" y="1584472"/>
            <a:chExt cx="3120341" cy="1172583"/>
          </a:xfrm>
        </p:grpSpPr>
        <p:sp>
          <p:nvSpPr>
            <p:cNvPr id="115" name="Text Box 49">
              <a:extLst>
                <a:ext uri="{FF2B5EF4-FFF2-40B4-BE49-F238E27FC236}">
                  <a16:creationId xmlns:a16="http://schemas.microsoft.com/office/drawing/2014/main" id="{BAC63E68-E1C8-B48D-76EF-8C55D9106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050" y="1584472"/>
              <a:ext cx="3120341" cy="61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duration of reserved </a:t>
              </a:r>
            </a:p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transmission time (RTS/CTS)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8E06361-312E-A767-C9A0-EED2C9D0ABF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327" y="2133600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CACF27D-A04F-FABB-7A64-B75EA8BCC048}"/>
              </a:ext>
            </a:extLst>
          </p:cNvPr>
          <p:cNvGrpSpPr/>
          <p:nvPr/>
        </p:nvGrpSpPr>
        <p:grpSpPr>
          <a:xfrm>
            <a:off x="5789180" y="1067232"/>
            <a:ext cx="3938298" cy="1186006"/>
            <a:chOff x="6050830" y="1584904"/>
            <a:chExt cx="3938298" cy="1186006"/>
          </a:xfrm>
        </p:grpSpPr>
        <p:sp>
          <p:nvSpPr>
            <p:cNvPr id="118" name="Text Box 51">
              <a:extLst>
                <a:ext uri="{FF2B5EF4-FFF2-40B4-BE49-F238E27FC236}">
                  <a16:creationId xmlns:a16="http://schemas.microsoft.com/office/drawing/2014/main" id="{98A46DF3-1093-6F0B-8E21-4A8D13C21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0830" y="1584904"/>
              <a:ext cx="3938298" cy="61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frame sequence # (for reliable data transfer)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E9809F5-C113-2C8F-B63C-FD55AAC82167}"/>
                </a:ext>
              </a:extLst>
            </p:cNvPr>
            <p:cNvCxnSpPr>
              <a:cxnSpLocks/>
            </p:cNvCxnSpPr>
            <p:nvPr/>
          </p:nvCxnSpPr>
          <p:spPr>
            <a:xfrm>
              <a:off x="6179127" y="2147455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1A85482-5103-90DD-3F33-C270DECA42C8}"/>
              </a:ext>
            </a:extLst>
          </p:cNvPr>
          <p:cNvGrpSpPr/>
          <p:nvPr/>
        </p:nvGrpSpPr>
        <p:grpSpPr>
          <a:xfrm>
            <a:off x="1469736" y="3084366"/>
            <a:ext cx="8562541" cy="1852978"/>
            <a:chOff x="1731386" y="3602038"/>
            <a:chExt cx="8562541" cy="1852978"/>
          </a:xfrm>
        </p:grpSpPr>
        <p:sp>
          <p:nvSpPr>
            <p:cNvPr id="202" name="Freeform 47">
              <a:extLst>
                <a:ext uri="{FF2B5EF4-FFF2-40B4-BE49-F238E27FC236}">
                  <a16:creationId xmlns:a16="http://schemas.microsoft.com/office/drawing/2014/main" id="{37527AD0-153A-4B23-BC68-558871889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395" y="3602038"/>
              <a:ext cx="8503916" cy="1054105"/>
            </a:xfrm>
            <a:custGeom>
              <a:avLst/>
              <a:gdLst>
                <a:gd name="T0" fmla="*/ 2147483647 w 5489"/>
                <a:gd name="T1" fmla="*/ 0 h 672"/>
                <a:gd name="T2" fmla="*/ 0 w 5489"/>
                <a:gd name="T3" fmla="*/ 2147483647 h 672"/>
                <a:gd name="T4" fmla="*/ 2147483647 w 5489"/>
                <a:gd name="T5" fmla="*/ 2147483647 h 672"/>
                <a:gd name="T6" fmla="*/ 2147483647 w 5489"/>
                <a:gd name="T7" fmla="*/ 0 h 672"/>
                <a:gd name="T8" fmla="*/ 2147483647 w 5489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17 w 9823"/>
                <a:gd name="connsiteY0" fmla="*/ 0 h 10000"/>
                <a:gd name="connsiteX1" fmla="*/ 0 w 9823"/>
                <a:gd name="connsiteY1" fmla="*/ 9881 h 10000"/>
                <a:gd name="connsiteX2" fmla="*/ 9823 w 9823"/>
                <a:gd name="connsiteY2" fmla="*/ 10000 h 10000"/>
                <a:gd name="connsiteX3" fmla="*/ 1064 w 9823"/>
                <a:gd name="connsiteY3" fmla="*/ 0 h 10000"/>
                <a:gd name="connsiteX4" fmla="*/ 117 w 9823"/>
                <a:gd name="connsiteY4" fmla="*/ 0 h 10000"/>
                <a:gd name="connsiteX0" fmla="*/ 119 w 10000"/>
                <a:gd name="connsiteY0" fmla="*/ 0 h 10000"/>
                <a:gd name="connsiteX1" fmla="*/ 0 w 10000"/>
                <a:gd name="connsiteY1" fmla="*/ 9881 h 10000"/>
                <a:gd name="connsiteX2" fmla="*/ 10000 w 10000"/>
                <a:gd name="connsiteY2" fmla="*/ 10000 h 10000"/>
                <a:gd name="connsiteX3" fmla="*/ 1083 w 10000"/>
                <a:gd name="connsiteY3" fmla="*/ 0 h 10000"/>
                <a:gd name="connsiteX4" fmla="*/ 119 w 10000"/>
                <a:gd name="connsiteY4" fmla="*/ 0 h 10000"/>
                <a:gd name="connsiteX0" fmla="*/ 119 w 10000"/>
                <a:gd name="connsiteY0" fmla="*/ 0 h 10000"/>
                <a:gd name="connsiteX1" fmla="*/ 0 w 10000"/>
                <a:gd name="connsiteY1" fmla="*/ 9881 h 10000"/>
                <a:gd name="connsiteX2" fmla="*/ 10000 w 10000"/>
                <a:gd name="connsiteY2" fmla="*/ 10000 h 10000"/>
                <a:gd name="connsiteX3" fmla="*/ 1083 w 10000"/>
                <a:gd name="connsiteY3" fmla="*/ 0 h 10000"/>
                <a:gd name="connsiteX4" fmla="*/ 119 w 10000"/>
                <a:gd name="connsiteY4" fmla="*/ 0 h 10000"/>
                <a:gd name="connsiteX0" fmla="*/ 119 w 10000"/>
                <a:gd name="connsiteY0" fmla="*/ 0 h 10390"/>
                <a:gd name="connsiteX1" fmla="*/ 0 w 10000"/>
                <a:gd name="connsiteY1" fmla="*/ 9881 h 10390"/>
                <a:gd name="connsiteX2" fmla="*/ 10000 w 10000"/>
                <a:gd name="connsiteY2" fmla="*/ 10390 h 10390"/>
                <a:gd name="connsiteX3" fmla="*/ 1083 w 10000"/>
                <a:gd name="connsiteY3" fmla="*/ 0 h 10390"/>
                <a:gd name="connsiteX4" fmla="*/ 119 w 10000"/>
                <a:gd name="connsiteY4" fmla="*/ 0 h 10390"/>
                <a:gd name="connsiteX0" fmla="*/ 119 w 10000"/>
                <a:gd name="connsiteY0" fmla="*/ 0 h 10390"/>
                <a:gd name="connsiteX1" fmla="*/ 0 w 10000"/>
                <a:gd name="connsiteY1" fmla="*/ 9881 h 10390"/>
                <a:gd name="connsiteX2" fmla="*/ 10000 w 10000"/>
                <a:gd name="connsiteY2" fmla="*/ 10390 h 10390"/>
                <a:gd name="connsiteX3" fmla="*/ 1083 w 10000"/>
                <a:gd name="connsiteY3" fmla="*/ 0 h 10390"/>
                <a:gd name="connsiteX4" fmla="*/ 119 w 10000"/>
                <a:gd name="connsiteY4" fmla="*/ 0 h 10390"/>
                <a:gd name="connsiteX0" fmla="*/ 119 w 9935"/>
                <a:gd name="connsiteY0" fmla="*/ 0 h 9881"/>
                <a:gd name="connsiteX1" fmla="*/ 0 w 9935"/>
                <a:gd name="connsiteY1" fmla="*/ 9881 h 9881"/>
                <a:gd name="connsiteX2" fmla="*/ 9935 w 9935"/>
                <a:gd name="connsiteY2" fmla="*/ 9741 h 9881"/>
                <a:gd name="connsiteX3" fmla="*/ 1083 w 9935"/>
                <a:gd name="connsiteY3" fmla="*/ 0 h 9881"/>
                <a:gd name="connsiteX4" fmla="*/ 119 w 9935"/>
                <a:gd name="connsiteY4" fmla="*/ 0 h 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5" h="9881">
                  <a:moveTo>
                    <a:pt x="119" y="0"/>
                  </a:moveTo>
                  <a:cubicBezTo>
                    <a:pt x="176" y="5632"/>
                    <a:pt x="105" y="6587"/>
                    <a:pt x="0" y="9881"/>
                  </a:cubicBezTo>
                  <a:lnTo>
                    <a:pt x="9935" y="9741"/>
                  </a:lnTo>
                  <a:cubicBezTo>
                    <a:pt x="5001" y="7179"/>
                    <a:pt x="1810" y="6071"/>
                    <a:pt x="1083" y="0"/>
                  </a:cubicBezTo>
                  <a:lnTo>
                    <a:pt x="11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3" name="Text Box 35">
              <a:extLst>
                <a:ext uri="{FF2B5EF4-FFF2-40B4-BE49-F238E27FC236}">
                  <a16:creationId xmlns:a16="http://schemas.microsoft.com/office/drawing/2014/main" id="{F2BE8525-1173-B5EB-F195-D2F543E3A8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420" y="4306888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204" name="Text Box 36">
              <a:extLst>
                <a:ext uri="{FF2B5EF4-FFF2-40B4-BE49-F238E27FC236}">
                  <a16:creationId xmlns:a16="http://schemas.microsoft.com/office/drawing/2014/main" id="{8B8FA8A8-2F46-3750-CC0B-5C6E2642D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3545" y="431165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205" name="Text Box 37">
              <a:extLst>
                <a:ext uri="{FF2B5EF4-FFF2-40B4-BE49-F238E27FC236}">
                  <a16:creationId xmlns:a16="http://schemas.microsoft.com/office/drawing/2014/main" id="{9613ABD5-0BE9-861E-1BE7-0818C8730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</a:p>
          </p:txBody>
        </p:sp>
        <p:sp>
          <p:nvSpPr>
            <p:cNvPr id="206" name="Text Box 38">
              <a:extLst>
                <a:ext uri="{FF2B5EF4-FFF2-40B4-BE49-F238E27FC236}">
                  <a16:creationId xmlns:a16="http://schemas.microsoft.com/office/drawing/2014/main" id="{E2B8AEFF-51B4-C2CF-AA1D-EAD11F1D9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7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07" name="Text Box 39">
              <a:extLst>
                <a:ext uri="{FF2B5EF4-FFF2-40B4-BE49-F238E27FC236}">
                  <a16:creationId xmlns:a16="http://schemas.microsoft.com/office/drawing/2014/main" id="{22757DA5-84B0-FADD-3C75-38F9D80F3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48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08" name="Text Box 40">
              <a:extLst>
                <a:ext uri="{FF2B5EF4-FFF2-40B4-BE49-F238E27FC236}">
                  <a16:creationId xmlns:a16="http://schemas.microsoft.com/office/drawing/2014/main" id="{388C6984-EC66-3A01-36CB-D97941D92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8870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09" name="Text Box 41">
              <a:extLst>
                <a:ext uri="{FF2B5EF4-FFF2-40B4-BE49-F238E27FC236}">
                  <a16:creationId xmlns:a16="http://schemas.microsoft.com/office/drawing/2014/main" id="{12424204-BAE2-AC3A-09E8-332A8CA26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84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10" name="Text Box 42">
              <a:extLst>
                <a:ext uri="{FF2B5EF4-FFF2-40B4-BE49-F238E27FC236}">
                  <a16:creationId xmlns:a16="http://schemas.microsoft.com/office/drawing/2014/main" id="{B569CB84-7557-7B1F-1D40-9EE04A929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11" name="Text Box 43">
              <a:extLst>
                <a:ext uri="{FF2B5EF4-FFF2-40B4-BE49-F238E27FC236}">
                  <a16:creationId xmlns:a16="http://schemas.microsoft.com/office/drawing/2014/main" id="{61D69552-7B64-85A6-2518-045607A11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914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12" name="Text Box 44">
              <a:extLst>
                <a:ext uri="{FF2B5EF4-FFF2-40B4-BE49-F238E27FC236}">
                  <a16:creationId xmlns:a16="http://schemas.microsoft.com/office/drawing/2014/main" id="{7F4E4A2C-3456-A553-92CD-1F316DC5B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2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13" name="Text Box 45">
              <a:extLst>
                <a:ext uri="{FF2B5EF4-FFF2-40B4-BE49-F238E27FC236}">
                  <a16:creationId xmlns:a16="http://schemas.microsoft.com/office/drawing/2014/main" id="{DA366DD2-E523-328A-A09C-F0BFCDC3C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49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F68FE10B-5025-C002-4517-B61673165A21}"/>
                </a:ext>
              </a:extLst>
            </p:cNvPr>
            <p:cNvGrpSpPr/>
            <p:nvPr/>
          </p:nvGrpSpPr>
          <p:grpSpPr>
            <a:xfrm>
              <a:off x="1731386" y="4613565"/>
              <a:ext cx="8562541" cy="841451"/>
              <a:chOff x="1759095" y="5313789"/>
              <a:chExt cx="8562541" cy="841451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6985461-E63F-58C2-8384-D9F5F8CF03DE}"/>
                  </a:ext>
                </a:extLst>
              </p:cNvPr>
              <p:cNvGrpSpPr/>
              <p:nvPr/>
            </p:nvGrpSpPr>
            <p:grpSpPr>
              <a:xfrm>
                <a:off x="1773382" y="5313789"/>
                <a:ext cx="8548254" cy="841451"/>
                <a:chOff x="1981199" y="2335068"/>
                <a:chExt cx="8091055" cy="841451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67830CB0-6025-FFBD-BA33-FE32EA4079DA}"/>
                    </a:ext>
                  </a:extLst>
                </p:cNvPr>
                <p:cNvSpPr/>
                <p:nvPr/>
              </p:nvSpPr>
              <p:spPr>
                <a:xfrm>
                  <a:off x="1981199" y="2369127"/>
                  <a:ext cx="8091055" cy="748146"/>
                </a:xfrm>
                <a:prstGeom prst="rect">
                  <a:avLst/>
                </a:prstGeom>
                <a:solidFill>
                  <a:srgbClr val="37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9AF4734B-C628-2AD6-3803-A8813BEFEE01}"/>
                    </a:ext>
                  </a:extLst>
                </p:cNvPr>
                <p:cNvCxnSpPr/>
                <p:nvPr/>
              </p:nvCxnSpPr>
              <p:spPr>
                <a:xfrm>
                  <a:off x="2908926" y="2360389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414F530-7CEF-2F1F-6A75-8E2EC99625E2}"/>
                    </a:ext>
                  </a:extLst>
                </p:cNvPr>
                <p:cNvCxnSpPr/>
                <p:nvPr/>
              </p:nvCxnSpPr>
              <p:spPr>
                <a:xfrm>
                  <a:off x="3846433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3E1B27AC-B80D-876E-9E54-37713AFFF39D}"/>
                    </a:ext>
                  </a:extLst>
                </p:cNvPr>
                <p:cNvCxnSpPr/>
                <p:nvPr/>
              </p:nvCxnSpPr>
              <p:spPr>
                <a:xfrm>
                  <a:off x="4849415" y="236178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1B45ECC2-653C-01DC-AEC1-3F120A6266A7}"/>
                    </a:ext>
                  </a:extLst>
                </p:cNvPr>
                <p:cNvCxnSpPr/>
                <p:nvPr/>
              </p:nvCxnSpPr>
              <p:spPr>
                <a:xfrm>
                  <a:off x="5508884" y="2364262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7E04A30F-77AE-AB5D-44AC-B8604B9B2A32}"/>
                    </a:ext>
                  </a:extLst>
                </p:cNvPr>
                <p:cNvCxnSpPr/>
                <p:nvPr/>
              </p:nvCxnSpPr>
              <p:spPr>
                <a:xfrm>
                  <a:off x="6153156" y="2351563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395E3295-4545-B661-0C63-7A131C0DCA08}"/>
                    </a:ext>
                  </a:extLst>
                </p:cNvPr>
                <p:cNvCxnSpPr/>
                <p:nvPr/>
              </p:nvCxnSpPr>
              <p:spPr>
                <a:xfrm>
                  <a:off x="6808202" y="2335068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5A512071-4CB4-D908-9530-97B76588DE7D}"/>
                    </a:ext>
                  </a:extLst>
                </p:cNvPr>
                <p:cNvCxnSpPr/>
                <p:nvPr/>
              </p:nvCxnSpPr>
              <p:spPr>
                <a:xfrm>
                  <a:off x="7456064" y="235651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EEC1F1F-92A5-7218-141D-FE0D02AFBADA}"/>
                    </a:ext>
                  </a:extLst>
                </p:cNvPr>
                <p:cNvCxnSpPr/>
                <p:nvPr/>
              </p:nvCxnSpPr>
              <p:spPr>
                <a:xfrm>
                  <a:off x="9394667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D898F4B8-A413-AB8D-3E32-624F874971A4}"/>
                    </a:ext>
                  </a:extLst>
                </p:cNvPr>
                <p:cNvCxnSpPr/>
                <p:nvPr/>
              </p:nvCxnSpPr>
              <p:spPr>
                <a:xfrm>
                  <a:off x="8103090" y="236473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F128A43-BCB7-D36A-6B4B-10216B0C420D}"/>
                    </a:ext>
                  </a:extLst>
                </p:cNvPr>
                <p:cNvCxnSpPr/>
                <p:nvPr/>
              </p:nvCxnSpPr>
              <p:spPr>
                <a:xfrm>
                  <a:off x="8750116" y="237295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CD43353C-6EDD-F636-930E-74E9B674D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96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type</a:t>
                </a:r>
              </a:p>
            </p:txBody>
          </p:sp>
          <p:sp>
            <p:nvSpPr>
              <p:cNvPr id="217" name="Rectangle 25">
                <a:extLst>
                  <a:ext uri="{FF2B5EF4-FFF2-40B4-BE49-F238E27FC236}">
                    <a16:creationId xmlns:a16="http://schemas.microsoft.com/office/drawing/2014/main" id="{6144D6CC-7F82-55E0-1DB6-CD48D8DCC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from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</a:t>
                </a:r>
              </a:p>
            </p:txBody>
          </p:sp>
          <p:sp>
            <p:nvSpPr>
              <p:cNvPr id="218" name="Rectangle 26">
                <a:extLst>
                  <a:ext uri="{FF2B5EF4-FFF2-40B4-BE49-F238E27FC236}">
                    <a16:creationId xmlns:a16="http://schemas.microsoft.com/office/drawing/2014/main" id="{79377478-D909-9DA1-849B-E3736F747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295" y="5419734"/>
                <a:ext cx="1066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subtype</a:t>
                </a:r>
              </a:p>
            </p:txBody>
          </p:sp>
          <p:sp>
            <p:nvSpPr>
              <p:cNvPr id="219" name="Rectangle 27">
                <a:extLst>
                  <a:ext uri="{FF2B5EF4-FFF2-40B4-BE49-F238E27FC236}">
                    <a16:creationId xmlns:a16="http://schemas.microsoft.com/office/drawing/2014/main" id="{09236451-D0F1-DCD5-9D89-F665B467C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7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to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</a:t>
                </a:r>
              </a:p>
            </p:txBody>
          </p:sp>
          <p:sp>
            <p:nvSpPr>
              <p:cNvPr id="220" name="Rectangle 28">
                <a:extLst>
                  <a:ext uri="{FF2B5EF4-FFF2-40B4-BE49-F238E27FC236}">
                    <a16:creationId xmlns:a16="http://schemas.microsoft.com/office/drawing/2014/main" id="{F2536049-B144-C869-A8BC-327E05941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8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more 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frag</a:t>
                </a:r>
              </a:p>
            </p:txBody>
          </p:sp>
          <p:sp>
            <p:nvSpPr>
              <p:cNvPr id="221" name="Rectangle 29">
                <a:extLst>
                  <a:ext uri="{FF2B5EF4-FFF2-40B4-BE49-F238E27FC236}">
                    <a16:creationId xmlns:a16="http://schemas.microsoft.com/office/drawing/2014/main" id="{8C7F4C77-4E19-EE25-CB9B-BEFDDCC67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WEP</a:t>
                </a:r>
              </a:p>
            </p:txBody>
          </p:sp>
          <p:sp>
            <p:nvSpPr>
              <p:cNvPr id="222" name="Rectangle 30">
                <a:extLst>
                  <a:ext uri="{FF2B5EF4-FFF2-40B4-BE49-F238E27FC236}">
                    <a16:creationId xmlns:a16="http://schemas.microsoft.com/office/drawing/2014/main" id="{403E42D0-2942-DDE5-7917-59AF9783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6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more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data</a:t>
                </a:r>
              </a:p>
            </p:txBody>
          </p:sp>
          <p:sp>
            <p:nvSpPr>
              <p:cNvPr id="223" name="Rectangle 31">
                <a:extLst>
                  <a:ext uri="{FF2B5EF4-FFF2-40B4-BE49-F238E27FC236}">
                    <a16:creationId xmlns:a16="http://schemas.microsoft.com/office/drawing/2014/main" id="{BAC892C5-1EF6-2F34-F08C-9C178B778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02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power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mgt</a:t>
                </a:r>
              </a:p>
            </p:txBody>
          </p:sp>
          <p:sp>
            <p:nvSpPr>
              <p:cNvPr id="224" name="Rectangle 32">
                <a:extLst>
                  <a:ext uri="{FF2B5EF4-FFF2-40B4-BE49-F238E27FC236}">
                    <a16:creationId xmlns:a16="http://schemas.microsoft.com/office/drawing/2014/main" id="{D2EBA969-AD50-DDA1-F421-001A7493E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44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retry</a:t>
                </a:r>
              </a:p>
            </p:txBody>
          </p:sp>
          <p:sp>
            <p:nvSpPr>
              <p:cNvPr id="225" name="Rectangle 33">
                <a:extLst>
                  <a:ext uri="{FF2B5EF4-FFF2-40B4-BE49-F238E27FC236}">
                    <a16:creationId xmlns:a16="http://schemas.microsoft.com/office/drawing/2014/main" id="{2AB75BF7-66D6-5F5B-72F6-D21C2AE5F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7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rsvd</a:t>
                </a:r>
              </a:p>
            </p:txBody>
          </p:sp>
          <p:sp>
            <p:nvSpPr>
              <p:cNvPr id="226" name="Rectangle 34">
                <a:extLst>
                  <a:ext uri="{FF2B5EF4-FFF2-40B4-BE49-F238E27FC236}">
                    <a16:creationId xmlns:a16="http://schemas.microsoft.com/office/drawing/2014/main" id="{389C6DC6-987C-9589-5A8C-503B13390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0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protocol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version</a:t>
                </a:r>
              </a:p>
            </p:txBody>
          </p: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8389379-3649-BDF3-031A-1D8A416D9DC9}"/>
              </a:ext>
            </a:extLst>
          </p:cNvPr>
          <p:cNvGrpSpPr/>
          <p:nvPr/>
        </p:nvGrpSpPr>
        <p:grpSpPr>
          <a:xfrm>
            <a:off x="2771774" y="4927164"/>
            <a:ext cx="4794394" cy="820183"/>
            <a:chOff x="3033424" y="5444836"/>
            <a:chExt cx="4794394" cy="820183"/>
          </a:xfrm>
        </p:grpSpPr>
        <p:sp>
          <p:nvSpPr>
            <p:cNvPr id="239" name="Text Box 54">
              <a:extLst>
                <a:ext uri="{FF2B5EF4-FFF2-40B4-BE49-F238E27FC236}">
                  <a16:creationId xmlns:a16="http://schemas.microsoft.com/office/drawing/2014/main" id="{B6756863-1655-1215-AC8C-F6C632C93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424" y="5895687"/>
              <a:ext cx="479439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frame type (RTS, CTS, ACK, data)</a:t>
              </a:r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85C5576-EE45-D25F-B0EE-0D33E488F618}"/>
                </a:ext>
              </a:extLst>
            </p:cNvPr>
            <p:cNvCxnSpPr/>
            <p:nvPr/>
          </p:nvCxnSpPr>
          <p:spPr>
            <a:xfrm>
              <a:off x="3172690" y="5444836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7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22A84B9-A3F6-796A-423E-F890A062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515600" cy="894622"/>
          </a:xfrm>
        </p:spPr>
        <p:txBody>
          <a:bodyPr>
            <a:normAutofit/>
          </a:bodyPr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advanced capabilities</a:t>
            </a:r>
          </a:p>
        </p:txBody>
      </p:sp>
      <p:sp>
        <p:nvSpPr>
          <p:cNvPr id="9" name="Rectangle 90">
            <a:extLst>
              <a:ext uri="{FF2B5EF4-FFF2-40B4-BE49-F238E27FC236}">
                <a16:creationId xmlns:a16="http://schemas.microsoft.com/office/drawing/2014/main" id="{BDC4A455-CDB5-07AA-BA01-9DBB30E3C25A}"/>
              </a:ext>
            </a:extLst>
          </p:cNvPr>
          <p:cNvSpPr txBox="1">
            <a:spLocks noChangeArrowheads="1"/>
          </p:cNvSpPr>
          <p:nvPr/>
        </p:nvSpPr>
        <p:spPr>
          <a:xfrm>
            <a:off x="595024" y="1302507"/>
            <a:ext cx="657008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3600" dirty="0">
                <a:solidFill>
                  <a:srgbClr val="C00000"/>
                </a:solidFill>
              </a:rPr>
              <a:t>Rate adaptation</a:t>
            </a:r>
          </a:p>
          <a:p>
            <a:pPr indent="-339725">
              <a:tabLst>
                <a:tab pos="746125" algn="l"/>
              </a:tabLst>
              <a:defRPr/>
            </a:pPr>
            <a:r>
              <a:rPr lang="en-US" sz="3200" dirty="0"/>
              <a:t>base station, mobile dynamically change transmission rate (physical layer modulation technique) as mobile moves, SNR varies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A211BE-21B6-7169-0E4C-CDFE13893077}"/>
              </a:ext>
            </a:extLst>
          </p:cNvPr>
          <p:cNvGrpSpPr/>
          <p:nvPr/>
        </p:nvGrpSpPr>
        <p:grpSpPr>
          <a:xfrm>
            <a:off x="7451155" y="2006637"/>
            <a:ext cx="3731772" cy="2664675"/>
            <a:chOff x="7462701" y="1501343"/>
            <a:chExt cx="2762898" cy="2664675"/>
          </a:xfrm>
        </p:grpSpPr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DC57E03C-03FC-2A08-119E-8BAF0C14D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4868" y="1820430"/>
              <a:ext cx="631825" cy="1687513"/>
            </a:xfrm>
            <a:custGeom>
              <a:avLst/>
              <a:gdLst>
                <a:gd name="T0" fmla="*/ 0 w 384"/>
                <a:gd name="T1" fmla="*/ 0 h 1592"/>
                <a:gd name="T2" fmla="*/ 2147483647 w 384"/>
                <a:gd name="T3" fmla="*/ 2147483647 h 1592"/>
                <a:gd name="T4" fmla="*/ 2147483647 w 384"/>
                <a:gd name="T5" fmla="*/ 2147483647 h 1592"/>
                <a:gd name="T6" fmla="*/ 2147483647 w 384"/>
                <a:gd name="T7" fmla="*/ 2147483647 h 15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4" h="1592">
                  <a:moveTo>
                    <a:pt x="0" y="0"/>
                  </a:moveTo>
                  <a:cubicBezTo>
                    <a:pt x="66" y="110"/>
                    <a:pt x="133" y="220"/>
                    <a:pt x="184" y="384"/>
                  </a:cubicBezTo>
                  <a:cubicBezTo>
                    <a:pt x="235" y="548"/>
                    <a:pt x="271" y="783"/>
                    <a:pt x="304" y="984"/>
                  </a:cubicBezTo>
                  <a:cubicBezTo>
                    <a:pt x="337" y="1185"/>
                    <a:pt x="371" y="1492"/>
                    <a:pt x="384" y="159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9A49E544-D814-7B1E-C186-973730CAE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855" y="1666443"/>
              <a:ext cx="604838" cy="1879600"/>
            </a:xfrm>
            <a:custGeom>
              <a:avLst/>
              <a:gdLst>
                <a:gd name="T0" fmla="*/ 0 w 432"/>
                <a:gd name="T1" fmla="*/ 0 h 1800"/>
                <a:gd name="T2" fmla="*/ 2147483647 w 432"/>
                <a:gd name="T3" fmla="*/ 2147483647 h 1800"/>
                <a:gd name="T4" fmla="*/ 2147483647 w 432"/>
                <a:gd name="T5" fmla="*/ 2147483647 h 1800"/>
                <a:gd name="T6" fmla="*/ 2147483647 w 432"/>
                <a:gd name="T7" fmla="*/ 2147483647 h 1800"/>
                <a:gd name="T8" fmla="*/ 2147483647 w 432"/>
                <a:gd name="T9" fmla="*/ 2147483647 h 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2" h="1800">
                  <a:moveTo>
                    <a:pt x="0" y="0"/>
                  </a:moveTo>
                  <a:cubicBezTo>
                    <a:pt x="62" y="98"/>
                    <a:pt x="125" y="196"/>
                    <a:pt x="168" y="296"/>
                  </a:cubicBezTo>
                  <a:cubicBezTo>
                    <a:pt x="211" y="396"/>
                    <a:pt x="224" y="451"/>
                    <a:pt x="256" y="600"/>
                  </a:cubicBezTo>
                  <a:cubicBezTo>
                    <a:pt x="288" y="749"/>
                    <a:pt x="331" y="992"/>
                    <a:pt x="360" y="1192"/>
                  </a:cubicBezTo>
                  <a:cubicBezTo>
                    <a:pt x="389" y="1392"/>
                    <a:pt x="410" y="1596"/>
                    <a:pt x="432" y="180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31" name="Freeform 126">
              <a:extLst>
                <a:ext uri="{FF2B5EF4-FFF2-40B4-BE49-F238E27FC236}">
                  <a16:creationId xmlns:a16="http://schemas.microsoft.com/office/drawing/2014/main" id="{4B1DFCFA-B6CE-E982-805A-394F8AD56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005" y="1666443"/>
              <a:ext cx="571500" cy="1889125"/>
            </a:xfrm>
            <a:custGeom>
              <a:avLst/>
              <a:gdLst>
                <a:gd name="T0" fmla="*/ 0 w 408"/>
                <a:gd name="T1" fmla="*/ 0 h 1792"/>
                <a:gd name="T2" fmla="*/ 2147483647 w 408"/>
                <a:gd name="T3" fmla="*/ 2147483647 h 1792"/>
                <a:gd name="T4" fmla="*/ 2147483647 w 408"/>
                <a:gd name="T5" fmla="*/ 2147483647 h 1792"/>
                <a:gd name="T6" fmla="*/ 2147483647 w 408"/>
                <a:gd name="T7" fmla="*/ 2147483647 h 1792"/>
                <a:gd name="T8" fmla="*/ 2147483647 w 408"/>
                <a:gd name="T9" fmla="*/ 2147483647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8" h="1792">
                  <a:moveTo>
                    <a:pt x="0" y="0"/>
                  </a:moveTo>
                  <a:cubicBezTo>
                    <a:pt x="56" y="98"/>
                    <a:pt x="113" y="197"/>
                    <a:pt x="152" y="296"/>
                  </a:cubicBezTo>
                  <a:cubicBezTo>
                    <a:pt x="191" y="395"/>
                    <a:pt x="200" y="443"/>
                    <a:pt x="232" y="592"/>
                  </a:cubicBezTo>
                  <a:cubicBezTo>
                    <a:pt x="264" y="741"/>
                    <a:pt x="315" y="992"/>
                    <a:pt x="344" y="1192"/>
                  </a:cubicBezTo>
                  <a:cubicBezTo>
                    <a:pt x="373" y="1392"/>
                    <a:pt x="397" y="1691"/>
                    <a:pt x="408" y="1792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241" name="Rectangle 127">
              <a:extLst>
                <a:ext uri="{FF2B5EF4-FFF2-40B4-BE49-F238E27FC236}">
                  <a16:creationId xmlns:a16="http://schemas.microsoft.com/office/drawing/2014/main" id="{A10AE85A-0655-462B-CD87-3C6FFD1EE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580" y="1658505"/>
              <a:ext cx="1847850" cy="1911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2" name="Line 128">
              <a:extLst>
                <a:ext uri="{FF2B5EF4-FFF2-40B4-BE49-F238E27FC236}">
                  <a16:creationId xmlns:a16="http://schemas.microsoft.com/office/drawing/2014/main" id="{180C08C4-4052-D8BA-DBED-AF3C6E700E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0580" y="1987118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3" name="Line 129">
              <a:extLst>
                <a:ext uri="{FF2B5EF4-FFF2-40B4-BE49-F238E27FC236}">
                  <a16:creationId xmlns:a16="http://schemas.microsoft.com/office/drawing/2014/main" id="{97341343-E588-DF89-48D4-3E3CF2617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6930" y="2296680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4" name="Line 130">
              <a:extLst>
                <a:ext uri="{FF2B5EF4-FFF2-40B4-BE49-F238E27FC236}">
                  <a16:creationId xmlns:a16="http://schemas.microsoft.com/office/drawing/2014/main" id="{A81C63E2-3339-C09E-E267-1A277F2A1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693" y="2615768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5" name="Line 131">
              <a:extLst>
                <a:ext uri="{FF2B5EF4-FFF2-40B4-BE49-F238E27FC236}">
                  <a16:creationId xmlns:a16="http://schemas.microsoft.com/office/drawing/2014/main" id="{E5A0628F-3A96-8178-FD4D-57A98B838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043" y="2925330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6" name="Line 132">
              <a:extLst>
                <a:ext uri="{FF2B5EF4-FFF2-40B4-BE49-F238E27FC236}">
                  <a16:creationId xmlns:a16="http://schemas.microsoft.com/office/drawing/2014/main" id="{52E31121-CE9D-4894-D303-7925B01B1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4393" y="3246005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7" name="Line 133">
              <a:extLst>
                <a:ext uri="{FF2B5EF4-FFF2-40B4-BE49-F238E27FC236}">
                  <a16:creationId xmlns:a16="http://schemas.microsoft.com/office/drawing/2014/main" id="{2924B394-9827-7CF5-8100-3D3F1CF69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3180" y="1658505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8" name="Line 134">
              <a:extLst>
                <a:ext uri="{FF2B5EF4-FFF2-40B4-BE49-F238E27FC236}">
                  <a16:creationId xmlns:a16="http://schemas.microsoft.com/office/drawing/2014/main" id="{AD843F81-B44A-D0F5-ACB2-916B1D347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0380" y="1669618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9" name="Line 135">
              <a:extLst>
                <a:ext uri="{FF2B5EF4-FFF2-40B4-BE49-F238E27FC236}">
                  <a16:creationId xmlns:a16="http://schemas.microsoft.com/office/drawing/2014/main" id="{5702EF18-ED7E-55D7-B0E4-921DA45AB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95993" y="1663268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50" name="Text Box 136">
              <a:extLst>
                <a:ext uri="{FF2B5EF4-FFF2-40B4-BE49-F238E27FC236}">
                  <a16:creationId xmlns:a16="http://schemas.microsoft.com/office/drawing/2014/main" id="{CB2E7858-AE0D-875A-5AA5-9BFD825CE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4118" y="3555568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10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251" name="Text Box 137">
              <a:extLst>
                <a:ext uri="{FF2B5EF4-FFF2-40B4-BE49-F238E27FC236}">
                  <a16:creationId xmlns:a16="http://schemas.microsoft.com/office/drawing/2014/main" id="{9BD44DD4-FC07-2248-05A9-B7E3347CDA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9730" y="3555568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20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252" name="Text Box 138">
              <a:extLst>
                <a:ext uri="{FF2B5EF4-FFF2-40B4-BE49-F238E27FC236}">
                  <a16:creationId xmlns:a16="http://schemas.microsoft.com/office/drawing/2014/main" id="{ADA3F281-736C-4F15-3F01-BBED4164A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5818" y="3557155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30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253" name="Text Box 139">
              <a:extLst>
                <a:ext uri="{FF2B5EF4-FFF2-40B4-BE49-F238E27FC236}">
                  <a16:creationId xmlns:a16="http://schemas.microsoft.com/office/drawing/2014/main" id="{B616C5BD-6DA5-C800-1CB6-74DBAB394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2543" y="3560330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40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254" name="Text Box 146">
              <a:extLst>
                <a:ext uri="{FF2B5EF4-FFF2-40B4-BE49-F238E27FC236}">
                  <a16:creationId xmlns:a16="http://schemas.microsoft.com/office/drawing/2014/main" id="{52422A18-3C80-1D89-EEE9-657A17C01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8099" y="3827464"/>
              <a:ext cx="86914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SNR(dB)</a:t>
              </a:r>
            </a:p>
          </p:txBody>
        </p:sp>
        <p:sp>
          <p:nvSpPr>
            <p:cNvPr id="255" name="Text Box 147">
              <a:extLst>
                <a:ext uri="{FF2B5EF4-FFF2-40B4-BE49-F238E27FC236}">
                  <a16:creationId xmlns:a16="http://schemas.microsoft.com/office/drawing/2014/main" id="{99E5772C-1767-5C21-854E-37B9ABC40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7376940" y="2379023"/>
              <a:ext cx="51007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BER</a:t>
              </a:r>
            </a:p>
          </p:txBody>
        </p:sp>
        <p:sp>
          <p:nvSpPr>
            <p:cNvPr id="96" name="Text Box 148">
              <a:extLst>
                <a:ext uri="{FF2B5EF4-FFF2-40B4-BE49-F238E27FC236}">
                  <a16:creationId xmlns:a16="http://schemas.microsoft.com/office/drawing/2014/main" id="{D3119B0C-468E-E201-F321-59A6B0A9F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9128" y="150134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-1</a:t>
              </a:r>
            </a:p>
          </p:txBody>
        </p:sp>
        <p:sp>
          <p:nvSpPr>
            <p:cNvPr id="97" name="Text Box 149">
              <a:extLst>
                <a:ext uri="{FF2B5EF4-FFF2-40B4-BE49-F238E27FC236}">
                  <a16:creationId xmlns:a16="http://schemas.microsoft.com/office/drawing/2014/main" id="{AA4DD980-0FA2-3D8A-3FBB-A4EEF7F8A4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1828" y="182043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-2</a:t>
              </a:r>
            </a:p>
          </p:txBody>
        </p:sp>
        <p:sp>
          <p:nvSpPr>
            <p:cNvPr id="98" name="Text Box 150">
              <a:extLst>
                <a:ext uri="{FF2B5EF4-FFF2-40B4-BE49-F238E27FC236}">
                  <a16:creationId xmlns:a16="http://schemas.microsoft.com/office/drawing/2014/main" id="{F22AF7B1-13D6-7BD6-57B8-45B8F0F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3890" y="213158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-3</a:t>
              </a:r>
            </a:p>
          </p:txBody>
        </p:sp>
        <p:sp>
          <p:nvSpPr>
            <p:cNvPr id="99" name="Text Box 151">
              <a:extLst>
                <a:ext uri="{FF2B5EF4-FFF2-40B4-BE49-F238E27FC236}">
                  <a16:creationId xmlns:a16="http://schemas.microsoft.com/office/drawing/2014/main" id="{39AC3472-5F8D-CDBD-2979-30CA198D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1828" y="275229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-5</a:t>
              </a:r>
            </a:p>
          </p:txBody>
        </p:sp>
        <p:sp>
          <p:nvSpPr>
            <p:cNvPr id="100" name="Text Box 152">
              <a:extLst>
                <a:ext uri="{FF2B5EF4-FFF2-40B4-BE49-F238E27FC236}">
                  <a16:creationId xmlns:a16="http://schemas.microsoft.com/office/drawing/2014/main" id="{4711E4F5-5583-7B8E-0D58-E726FB486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3415" y="307138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-6</a:t>
              </a:r>
            </a:p>
          </p:txBody>
        </p:sp>
        <p:sp>
          <p:nvSpPr>
            <p:cNvPr id="101" name="Text Box 153">
              <a:extLst>
                <a:ext uri="{FF2B5EF4-FFF2-40B4-BE49-F238E27FC236}">
                  <a16:creationId xmlns:a16="http://schemas.microsoft.com/office/drawing/2014/main" id="{7D0307B1-11CE-3DAA-1494-6AE3BD194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7065" y="339999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-7</a:t>
              </a:r>
            </a:p>
          </p:txBody>
        </p:sp>
        <p:sp>
          <p:nvSpPr>
            <p:cNvPr id="102" name="Text Box 154">
              <a:extLst>
                <a:ext uri="{FF2B5EF4-FFF2-40B4-BE49-F238E27FC236}">
                  <a16:creationId xmlns:a16="http://schemas.microsoft.com/office/drawing/2014/main" id="{3D6DBDB7-F52B-441F-7A23-B10A309BB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0715" y="245543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-4</a:t>
              </a:r>
            </a:p>
          </p:txBody>
        </p:sp>
      </p:grpSp>
      <p:sp>
        <p:nvSpPr>
          <p:cNvPr id="120" name="Oval 158">
            <a:extLst>
              <a:ext uri="{FF2B5EF4-FFF2-40B4-BE49-F238E27FC236}">
                <a16:creationId xmlns:a16="http://schemas.microsoft.com/office/drawing/2014/main" id="{A5D9E997-145E-A0D1-185C-6A76E9C42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591" y="3709592"/>
            <a:ext cx="152400" cy="1619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 dirty="0"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FE41CB0-EB20-3A5E-FBBC-0B11C0F831C1}"/>
              </a:ext>
            </a:extLst>
          </p:cNvPr>
          <p:cNvGrpSpPr/>
          <p:nvPr/>
        </p:nvGrpSpPr>
        <p:grpSpPr>
          <a:xfrm>
            <a:off x="8538729" y="4969344"/>
            <a:ext cx="1525223" cy="787073"/>
            <a:chOff x="1997075" y="4768850"/>
            <a:chExt cx="1525223" cy="787073"/>
          </a:xfrm>
        </p:grpSpPr>
        <p:sp>
          <p:nvSpPr>
            <p:cNvPr id="122" name="Line 140">
              <a:extLst>
                <a:ext uri="{FF2B5EF4-FFF2-40B4-BE49-F238E27FC236}">
                  <a16:creationId xmlns:a16="http://schemas.microsoft.com/office/drawing/2014/main" id="{646029CF-D1D4-039D-48A5-61A563D70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7075" y="5237163"/>
              <a:ext cx="29686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123" name="Line 141">
              <a:extLst>
                <a:ext uri="{FF2B5EF4-FFF2-40B4-BE49-F238E27FC236}">
                  <a16:creationId xmlns:a16="http://schemas.microsoft.com/office/drawing/2014/main" id="{699BB9A5-F64B-63F5-F0C6-9FC0B1539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7075" y="5064125"/>
              <a:ext cx="2968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124" name="Line 142">
              <a:extLst>
                <a:ext uri="{FF2B5EF4-FFF2-40B4-BE49-F238E27FC236}">
                  <a16:creationId xmlns:a16="http://schemas.microsoft.com/office/drawing/2014/main" id="{33ED43A4-4917-2CD3-4CAE-3310E6033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6600" y="4894263"/>
              <a:ext cx="26987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125" name="Text Box 143">
              <a:extLst>
                <a:ext uri="{FF2B5EF4-FFF2-40B4-BE49-F238E27FC236}">
                  <a16:creationId xmlns:a16="http://schemas.microsoft.com/office/drawing/2014/main" id="{3B2323D1-AA26-FAA4-445A-04C35E7D7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9650" y="4768850"/>
              <a:ext cx="1242648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QAM256 (8 Mbps)</a:t>
              </a:r>
            </a:p>
          </p:txBody>
        </p:sp>
        <p:sp>
          <p:nvSpPr>
            <p:cNvPr id="126" name="Text Box 144">
              <a:extLst>
                <a:ext uri="{FF2B5EF4-FFF2-40B4-BE49-F238E27FC236}">
                  <a16:creationId xmlns:a16="http://schemas.microsoft.com/office/drawing/2014/main" id="{12C774E2-EAEB-F83B-B4A7-C146063F1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1713" y="4922838"/>
              <a:ext cx="117051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QAM16 (4 Mbps)</a:t>
              </a:r>
            </a:p>
          </p:txBody>
        </p:sp>
        <p:sp>
          <p:nvSpPr>
            <p:cNvPr id="127" name="Text Box 145">
              <a:extLst>
                <a:ext uri="{FF2B5EF4-FFF2-40B4-BE49-F238E27FC236}">
                  <a16:creationId xmlns:a16="http://schemas.microsoft.com/office/drawing/2014/main" id="{1D8BA60B-BE49-1612-9DD5-6ECC66A9F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1238" y="5103813"/>
              <a:ext cx="101662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BPSK (1 Mbps)</a:t>
              </a:r>
            </a:p>
          </p:txBody>
        </p:sp>
        <p:sp>
          <p:nvSpPr>
            <p:cNvPr id="192" name="Oval 159">
              <a:extLst>
                <a:ext uri="{FF2B5EF4-FFF2-40B4-BE49-F238E27FC236}">
                  <a16:creationId xmlns:a16="http://schemas.microsoft.com/office/drawing/2014/main" id="{430D0292-8A53-8015-7225-1A652CDE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5330825"/>
              <a:ext cx="152400" cy="1619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193" name="Text Box 160">
              <a:extLst>
                <a:ext uri="{FF2B5EF4-FFF2-40B4-BE49-F238E27FC236}">
                  <a16:creationId xmlns:a16="http://schemas.microsoft.com/office/drawing/2014/main" id="{B6707C44-E613-0B36-2BDF-0E09E1A04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763" y="5294313"/>
              <a:ext cx="1069524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operating point</a:t>
              </a:r>
            </a:p>
          </p:txBody>
        </p:sp>
      </p:grpSp>
      <p:sp>
        <p:nvSpPr>
          <p:cNvPr id="194" name="Text Box 161">
            <a:extLst>
              <a:ext uri="{FF2B5EF4-FFF2-40B4-BE49-F238E27FC236}">
                <a16:creationId xmlns:a16="http://schemas.microsoft.com/office/drawing/2014/main" id="{23B8BEFB-93F2-9767-243E-A5999EF90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29" y="3906007"/>
            <a:ext cx="65796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11199"/>
                </a:solidFill>
                <a:latin typeface="+mn-lt"/>
                <a:cs typeface="Arial" charset="0"/>
              </a:rPr>
              <a:t>1. </a:t>
            </a:r>
            <a:r>
              <a:rPr lang="en-US" sz="2400" dirty="0">
                <a:latin typeface="+mn-lt"/>
                <a:cs typeface="Arial" charset="0"/>
              </a:rPr>
              <a:t>SNR decreases, BER increase as node moves away from base station</a:t>
            </a:r>
          </a:p>
        </p:txBody>
      </p:sp>
      <p:sp>
        <p:nvSpPr>
          <p:cNvPr id="195" name="Text Box 162">
            <a:extLst>
              <a:ext uri="{FF2B5EF4-FFF2-40B4-BE49-F238E27FC236}">
                <a16:creationId xmlns:a16="http://schemas.microsoft.com/office/drawing/2014/main" id="{5821AAD2-7C38-B96C-246B-282D37BF8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821" y="4844220"/>
            <a:ext cx="66184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11199"/>
                </a:solidFill>
                <a:latin typeface="+mn-lt"/>
                <a:cs typeface="Arial" charset="0"/>
              </a:rPr>
              <a:t>2. </a:t>
            </a:r>
            <a:r>
              <a:rPr lang="en-US" sz="2400" dirty="0">
                <a:latin typeface="+mn-lt"/>
                <a:cs typeface="Arial" charset="0"/>
              </a:rPr>
              <a:t>When BER becomes too high, switch to lower transmission rate but with lower BER</a:t>
            </a:r>
          </a:p>
        </p:txBody>
      </p:sp>
    </p:spTree>
    <p:extLst>
      <p:ext uri="{BB962C8B-B14F-4D97-AF65-F5344CB8AC3E}">
        <p14:creationId xmlns:p14="http://schemas.microsoft.com/office/powerpoint/2010/main" val="34854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C -0.00143 -0.01527 -0.00247 -0.02986 -0.00456 -0.04444 C -0.00651 -0.05902 -0.00951 -0.07407 -0.01172 -0.08703 C -0.01419 -0.09976 -0.01589 -0.10879 -0.0181 -0.12152 C -0.02031 -0.13379 -0.02344 -0.15208 -0.02539 -0.16088 C -0.02747 -0.16944 -0.02773 -0.16828 -0.02956 -0.17361 C -0.03138 -0.17847 -0.03425 -0.18541 -0.03672 -0.19189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9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-0.19189 C -0.03672 -0.19166 -0.0362 -0.07662 -0.03555 0.0388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1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55 0.03889 C -0.0388 0.01968 -0.04193 0.00162 -0.04531 -0.02199 C -0.04896 -0.0456 -0.05221 -0.07662 -0.05703 -0.10347 C -0.06172 -0.13055 -0.07161 -0.16921 -0.07435 -0.18217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-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0" grpId="2" animBg="1"/>
      <p:bldP spid="194" grpId="0"/>
      <p:bldP spid="19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8E1B06-5123-D48C-ACA2-6F91DFDF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10515600" cy="8946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0099"/>
                </a:solidFill>
                <a:latin typeface="+mn-lt"/>
              </a:rPr>
              <a:t>Personal area networks: Bluetooth</a:t>
            </a:r>
          </a:p>
        </p:txBody>
      </p:sp>
      <p:sp>
        <p:nvSpPr>
          <p:cNvPr id="9" name="Rectangle 44">
            <a:extLst>
              <a:ext uri="{FF2B5EF4-FFF2-40B4-BE49-F238E27FC236}">
                <a16:creationId xmlns:a16="http://schemas.microsoft.com/office/drawing/2014/main" id="{644CA5E1-2965-97D4-7EC9-C3A056261966}"/>
              </a:ext>
            </a:extLst>
          </p:cNvPr>
          <p:cNvSpPr txBox="1">
            <a:spLocks noChangeArrowheads="1"/>
          </p:cNvSpPr>
          <p:nvPr/>
        </p:nvSpPr>
        <p:spPr>
          <a:xfrm>
            <a:off x="904874" y="1263254"/>
            <a:ext cx="6869834" cy="50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sz="3200" dirty="0"/>
              <a:t>less than 10 m diameter</a:t>
            </a:r>
          </a:p>
          <a:p>
            <a:pPr marL="285750" indent="-285750">
              <a:defRPr/>
            </a:pPr>
            <a:r>
              <a:rPr lang="en-US" sz="3200" dirty="0"/>
              <a:t>replacement for cables (mouse, keyboard, headphones)</a:t>
            </a:r>
          </a:p>
          <a:p>
            <a:pPr marL="285750" indent="-285750">
              <a:defRPr/>
            </a:pPr>
            <a:r>
              <a:rPr lang="en-US" sz="3200" dirty="0"/>
              <a:t>ad hoc: no infrastructure</a:t>
            </a:r>
          </a:p>
          <a:p>
            <a:pPr marL="285750" indent="-285750">
              <a:defRPr/>
            </a:pPr>
            <a:r>
              <a:rPr lang="en-US" sz="3200" dirty="0"/>
              <a:t>2.4-2.5 GHz ISM radio band, up to 3 Mbps</a:t>
            </a:r>
          </a:p>
          <a:p>
            <a:pPr marL="285750" indent="-285750">
              <a:defRPr/>
            </a:pPr>
            <a:r>
              <a:rPr lang="en-US" sz="3200" dirty="0"/>
              <a:t>master controller / client devices: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800" dirty="0"/>
              <a:t>master polls clients, grants requests for client transmissions</a:t>
            </a:r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03F2C1A3-FF6B-D373-D887-D7100AEAD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436" y="954412"/>
            <a:ext cx="3479800" cy="3416300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F399B6EB-F6C7-EFB8-AA4C-EEA13064C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7661" y="2399037"/>
            <a:ext cx="10191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</a:rPr>
              <a:t>radius of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</a:rPr>
              <a:t>coverage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1D82ECF6-EBD0-E56B-0964-7A54D022ECAA}"/>
              </a:ext>
            </a:extLst>
          </p:cNvPr>
          <p:cNvGrpSpPr>
            <a:grpSpLocks/>
          </p:cNvGrpSpPr>
          <p:nvPr/>
        </p:nvGrpSpPr>
        <p:grpSpPr bwMode="auto">
          <a:xfrm>
            <a:off x="8743661" y="1891037"/>
            <a:ext cx="320675" cy="336550"/>
            <a:chOff x="4166" y="3398"/>
            <a:chExt cx="202" cy="212"/>
          </a:xfrm>
        </p:grpSpPr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4A6D310B-54FA-B355-4924-568764F33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1" name="Text Box 12">
              <a:extLst>
                <a:ext uri="{FF2B5EF4-FFF2-40B4-BE49-F238E27FC236}">
                  <a16:creationId xmlns:a16="http://schemas.microsoft.com/office/drawing/2014/main" id="{ACD3A611-4E1C-4680-D3DB-72104749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</a:p>
          </p:txBody>
        </p:sp>
      </p:grpSp>
      <p:grpSp>
        <p:nvGrpSpPr>
          <p:cNvPr id="242" name="Group 13">
            <a:extLst>
              <a:ext uri="{FF2B5EF4-FFF2-40B4-BE49-F238E27FC236}">
                <a16:creationId xmlns:a16="http://schemas.microsoft.com/office/drawing/2014/main" id="{827441FC-099F-0342-0556-F4E0BF20DFA2}"/>
              </a:ext>
            </a:extLst>
          </p:cNvPr>
          <p:cNvGrpSpPr>
            <a:grpSpLocks/>
          </p:cNvGrpSpPr>
          <p:nvPr/>
        </p:nvGrpSpPr>
        <p:grpSpPr bwMode="auto">
          <a:xfrm>
            <a:off x="9658061" y="3186437"/>
            <a:ext cx="320675" cy="336550"/>
            <a:chOff x="4166" y="3398"/>
            <a:chExt cx="202" cy="212"/>
          </a:xfrm>
        </p:grpSpPr>
        <p:sp>
          <p:nvSpPr>
            <p:cNvPr id="243" name="Oval 14">
              <a:extLst>
                <a:ext uri="{FF2B5EF4-FFF2-40B4-BE49-F238E27FC236}">
                  <a16:creationId xmlns:a16="http://schemas.microsoft.com/office/drawing/2014/main" id="{4B3161BB-719C-AFD9-56AE-E38DDCAA8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Text Box 15">
              <a:extLst>
                <a:ext uri="{FF2B5EF4-FFF2-40B4-BE49-F238E27FC236}">
                  <a16:creationId xmlns:a16="http://schemas.microsoft.com/office/drawing/2014/main" id="{26EF4F54-854B-8C0D-998E-3DD65F0B5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</a:p>
          </p:txBody>
        </p:sp>
      </p:grpSp>
      <p:grpSp>
        <p:nvGrpSpPr>
          <p:cNvPr id="245" name="Group 16">
            <a:extLst>
              <a:ext uri="{FF2B5EF4-FFF2-40B4-BE49-F238E27FC236}">
                <a16:creationId xmlns:a16="http://schemas.microsoft.com/office/drawing/2014/main" id="{9DCF56BB-5EFA-1B20-FA4D-7C1F577201A0}"/>
              </a:ext>
            </a:extLst>
          </p:cNvPr>
          <p:cNvGrpSpPr>
            <a:grpSpLocks/>
          </p:cNvGrpSpPr>
          <p:nvPr/>
        </p:nvGrpSpPr>
        <p:grpSpPr bwMode="auto">
          <a:xfrm>
            <a:off x="8451561" y="3249937"/>
            <a:ext cx="320675" cy="336550"/>
            <a:chOff x="4166" y="3398"/>
            <a:chExt cx="202" cy="212"/>
          </a:xfrm>
        </p:grpSpPr>
        <p:sp>
          <p:nvSpPr>
            <p:cNvPr id="246" name="Oval 17">
              <a:extLst>
                <a:ext uri="{FF2B5EF4-FFF2-40B4-BE49-F238E27FC236}">
                  <a16:creationId xmlns:a16="http://schemas.microsoft.com/office/drawing/2014/main" id="{C36B669D-F24E-9818-FE92-3ABC2ED2C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8">
              <a:extLst>
                <a:ext uri="{FF2B5EF4-FFF2-40B4-BE49-F238E27FC236}">
                  <a16:creationId xmlns:a16="http://schemas.microsoft.com/office/drawing/2014/main" id="{DB0EBE91-B679-72C4-12F8-A3E47BEB7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</a:p>
          </p:txBody>
        </p:sp>
      </p:grpSp>
      <p:grpSp>
        <p:nvGrpSpPr>
          <p:cNvPr id="248" name="Group 19">
            <a:extLst>
              <a:ext uri="{FF2B5EF4-FFF2-40B4-BE49-F238E27FC236}">
                <a16:creationId xmlns:a16="http://schemas.microsoft.com/office/drawing/2014/main" id="{4D107D02-CB8A-91F4-EFA2-74858CDBEB5F}"/>
              </a:ext>
            </a:extLst>
          </p:cNvPr>
          <p:cNvGrpSpPr>
            <a:grpSpLocks/>
          </p:cNvGrpSpPr>
          <p:nvPr/>
        </p:nvGrpSpPr>
        <p:grpSpPr bwMode="auto">
          <a:xfrm>
            <a:off x="9807286" y="1789437"/>
            <a:ext cx="306388" cy="336550"/>
            <a:chOff x="4784" y="2710"/>
            <a:chExt cx="193" cy="212"/>
          </a:xfrm>
        </p:grpSpPr>
        <p:sp>
          <p:nvSpPr>
            <p:cNvPr id="249" name="Oval 20">
              <a:extLst>
                <a:ext uri="{FF2B5EF4-FFF2-40B4-BE49-F238E27FC236}">
                  <a16:creationId xmlns:a16="http://schemas.microsoft.com/office/drawing/2014/main" id="{2041FF1D-033E-EFB5-A7CA-07486922E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Text Box 21">
              <a:extLst>
                <a:ext uri="{FF2B5EF4-FFF2-40B4-BE49-F238E27FC236}">
                  <a16:creationId xmlns:a16="http://schemas.microsoft.com/office/drawing/2014/main" id="{A6CE5298-6D8B-6087-6B64-BFE3F8872F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</a:t>
              </a:r>
            </a:p>
          </p:txBody>
        </p:sp>
      </p:grpSp>
      <p:grpSp>
        <p:nvGrpSpPr>
          <p:cNvPr id="251" name="Group 22">
            <a:extLst>
              <a:ext uri="{FF2B5EF4-FFF2-40B4-BE49-F238E27FC236}">
                <a16:creationId xmlns:a16="http://schemas.microsoft.com/office/drawing/2014/main" id="{6FF9B55E-B414-41AB-33C1-12F0BA4C074E}"/>
              </a:ext>
            </a:extLst>
          </p:cNvPr>
          <p:cNvGrpSpPr>
            <a:grpSpLocks/>
          </p:cNvGrpSpPr>
          <p:nvPr/>
        </p:nvGrpSpPr>
        <p:grpSpPr bwMode="auto">
          <a:xfrm>
            <a:off x="9261186" y="3338837"/>
            <a:ext cx="306388" cy="336550"/>
            <a:chOff x="4784" y="2710"/>
            <a:chExt cx="193" cy="212"/>
          </a:xfrm>
        </p:grpSpPr>
        <p:sp>
          <p:nvSpPr>
            <p:cNvPr id="252" name="Oval 23">
              <a:extLst>
                <a:ext uri="{FF2B5EF4-FFF2-40B4-BE49-F238E27FC236}">
                  <a16:creationId xmlns:a16="http://schemas.microsoft.com/office/drawing/2014/main" id="{BC835D06-2DC6-ADBC-8970-D1F3E84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3" name="Text Box 24">
              <a:extLst>
                <a:ext uri="{FF2B5EF4-FFF2-40B4-BE49-F238E27FC236}">
                  <a16:creationId xmlns:a16="http://schemas.microsoft.com/office/drawing/2014/main" id="{48457B82-D087-901D-0B48-0F6EC794F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</a:t>
              </a:r>
            </a:p>
          </p:txBody>
        </p:sp>
      </p:grpSp>
      <p:grpSp>
        <p:nvGrpSpPr>
          <p:cNvPr id="254" name="Group 25">
            <a:extLst>
              <a:ext uri="{FF2B5EF4-FFF2-40B4-BE49-F238E27FC236}">
                <a16:creationId xmlns:a16="http://schemas.microsoft.com/office/drawing/2014/main" id="{FD3D8502-F731-F640-5EDC-185B9AF206D5}"/>
              </a:ext>
            </a:extLst>
          </p:cNvPr>
          <p:cNvGrpSpPr>
            <a:grpSpLocks/>
          </p:cNvGrpSpPr>
          <p:nvPr/>
        </p:nvGrpSpPr>
        <p:grpSpPr bwMode="auto">
          <a:xfrm>
            <a:off x="8981786" y="2297437"/>
            <a:ext cx="306388" cy="336550"/>
            <a:chOff x="4784" y="2710"/>
            <a:chExt cx="193" cy="212"/>
          </a:xfrm>
        </p:grpSpPr>
        <p:sp>
          <p:nvSpPr>
            <p:cNvPr id="255" name="Oval 26">
              <a:extLst>
                <a:ext uri="{FF2B5EF4-FFF2-40B4-BE49-F238E27FC236}">
                  <a16:creationId xmlns:a16="http://schemas.microsoft.com/office/drawing/2014/main" id="{FDF2D7A9-B895-12FB-CF23-DED4CC94D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" name="Text Box 27">
              <a:extLst>
                <a:ext uri="{FF2B5EF4-FFF2-40B4-BE49-F238E27FC236}">
                  <a16:creationId xmlns:a16="http://schemas.microsoft.com/office/drawing/2014/main" id="{9DDCF06A-A19D-EBA9-C892-3F798D75E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</a:t>
              </a:r>
            </a:p>
          </p:txBody>
        </p:sp>
      </p:grpSp>
      <p:grpSp>
        <p:nvGrpSpPr>
          <p:cNvPr id="97" name="Group 28">
            <a:extLst>
              <a:ext uri="{FF2B5EF4-FFF2-40B4-BE49-F238E27FC236}">
                <a16:creationId xmlns:a16="http://schemas.microsoft.com/office/drawing/2014/main" id="{B8CC0215-C91C-97E3-0D89-E8DF6A0E0616}"/>
              </a:ext>
            </a:extLst>
          </p:cNvPr>
          <p:cNvGrpSpPr>
            <a:grpSpLocks/>
          </p:cNvGrpSpPr>
          <p:nvPr/>
        </p:nvGrpSpPr>
        <p:grpSpPr bwMode="auto">
          <a:xfrm>
            <a:off x="10302586" y="3161037"/>
            <a:ext cx="306388" cy="336550"/>
            <a:chOff x="4784" y="2710"/>
            <a:chExt cx="193" cy="212"/>
          </a:xfrm>
        </p:grpSpPr>
        <p:sp>
          <p:nvSpPr>
            <p:cNvPr id="98" name="Oval 29">
              <a:extLst>
                <a:ext uri="{FF2B5EF4-FFF2-40B4-BE49-F238E27FC236}">
                  <a16:creationId xmlns:a16="http://schemas.microsoft.com/office/drawing/2014/main" id="{89234E6A-6350-A547-BF43-8BB430C5F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9" name="Text Box 30">
              <a:extLst>
                <a:ext uri="{FF2B5EF4-FFF2-40B4-BE49-F238E27FC236}">
                  <a16:creationId xmlns:a16="http://schemas.microsoft.com/office/drawing/2014/main" id="{35D035FD-A108-D8C6-B99E-C57746813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</a:t>
              </a:r>
            </a:p>
          </p:txBody>
        </p:sp>
      </p:grpSp>
      <p:grpSp>
        <p:nvGrpSpPr>
          <p:cNvPr id="100" name="Group 31">
            <a:extLst>
              <a:ext uri="{FF2B5EF4-FFF2-40B4-BE49-F238E27FC236}">
                <a16:creationId xmlns:a16="http://schemas.microsoft.com/office/drawing/2014/main" id="{EAE21F7B-6D7E-84E8-5031-9171E49FC017}"/>
              </a:ext>
            </a:extLst>
          </p:cNvPr>
          <p:cNvGrpSpPr>
            <a:grpSpLocks/>
          </p:cNvGrpSpPr>
          <p:nvPr/>
        </p:nvGrpSpPr>
        <p:grpSpPr bwMode="auto">
          <a:xfrm>
            <a:off x="8375362" y="4431039"/>
            <a:ext cx="3024188" cy="1330325"/>
            <a:chOff x="4270" y="2826"/>
            <a:chExt cx="1905" cy="838"/>
          </a:xfrm>
        </p:grpSpPr>
        <p:grpSp>
          <p:nvGrpSpPr>
            <p:cNvPr id="101" name="Group 32">
              <a:extLst>
                <a:ext uri="{FF2B5EF4-FFF2-40B4-BE49-F238E27FC236}">
                  <a16:creationId xmlns:a16="http://schemas.microsoft.com/office/drawing/2014/main" id="{8D135307-5981-78EE-AC1F-61593BC4FF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" y="2878"/>
              <a:ext cx="210" cy="212"/>
              <a:chOff x="1334" y="2718"/>
              <a:chExt cx="210" cy="212"/>
            </a:xfrm>
          </p:grpSpPr>
          <p:sp>
            <p:nvSpPr>
              <p:cNvPr id="126" name="Oval 33">
                <a:extLst>
                  <a:ext uri="{FF2B5EF4-FFF2-40B4-BE49-F238E27FC236}">
                    <a16:creationId xmlns:a16="http://schemas.microsoft.com/office/drawing/2014/main" id="{A04DFB2F-E567-437B-CFCE-AB30BC8B1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2728"/>
                <a:ext cx="192" cy="184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7" name="Text Box 34">
                <a:extLst>
                  <a:ext uri="{FF2B5EF4-FFF2-40B4-BE49-F238E27FC236}">
                    <a16:creationId xmlns:a16="http://schemas.microsoft.com/office/drawing/2014/main" id="{50B1A898-31BC-BBFA-352A-3E175A894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4" y="271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</a:t>
                </a:r>
              </a:p>
            </p:txBody>
          </p:sp>
        </p:grpSp>
        <p:grpSp>
          <p:nvGrpSpPr>
            <p:cNvPr id="102" name="Group 35">
              <a:extLst>
                <a:ext uri="{FF2B5EF4-FFF2-40B4-BE49-F238E27FC236}">
                  <a16:creationId xmlns:a16="http://schemas.microsoft.com/office/drawing/2014/main" id="{686A2B96-146A-D7C9-8E1F-B0F4A266A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4" y="3166"/>
              <a:ext cx="202" cy="212"/>
              <a:chOff x="4166" y="3398"/>
              <a:chExt cx="202" cy="212"/>
            </a:xfrm>
          </p:grpSpPr>
          <p:sp>
            <p:nvSpPr>
              <p:cNvPr id="124" name="Oval 36">
                <a:extLst>
                  <a:ext uri="{FF2B5EF4-FFF2-40B4-BE49-F238E27FC236}">
                    <a16:creationId xmlns:a16="http://schemas.microsoft.com/office/drawing/2014/main" id="{7F5BADC0-8BB6-E8C9-B199-559F614BC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5" name="Text Box 37">
                <a:extLst>
                  <a:ext uri="{FF2B5EF4-FFF2-40B4-BE49-F238E27FC236}">
                    <a16:creationId xmlns:a16="http://schemas.microsoft.com/office/drawing/2014/main" id="{2CFFD77B-CB13-7B61-9335-24AB52B1B2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6" y="339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</a:t>
                </a:r>
              </a:p>
            </p:txBody>
          </p:sp>
        </p:grpSp>
        <p:sp>
          <p:nvSpPr>
            <p:cNvPr id="120" name="Text Box 38">
              <a:extLst>
                <a:ext uri="{FF2B5EF4-FFF2-40B4-BE49-F238E27FC236}">
                  <a16:creationId xmlns:a16="http://schemas.microsoft.com/office/drawing/2014/main" id="{BC5CE59E-D206-CFAE-570E-7AE4CAB18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3" y="2826"/>
              <a:ext cx="1652" cy="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master controller</a:t>
              </a: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client device</a:t>
              </a: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parked device (inactive)</a:t>
              </a:r>
            </a:p>
          </p:txBody>
        </p:sp>
        <p:grpSp>
          <p:nvGrpSpPr>
            <p:cNvPr id="121" name="Group 39">
              <a:extLst>
                <a:ext uri="{FF2B5EF4-FFF2-40B4-BE49-F238E27FC236}">
                  <a16:creationId xmlns:a16="http://schemas.microsoft.com/office/drawing/2014/main" id="{B0C62DED-10D7-A558-2031-B3D77B0369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2" y="3398"/>
              <a:ext cx="193" cy="212"/>
              <a:chOff x="4784" y="2710"/>
              <a:chExt cx="193" cy="212"/>
            </a:xfrm>
          </p:grpSpPr>
          <p:sp>
            <p:nvSpPr>
              <p:cNvPr id="122" name="Oval 40">
                <a:extLst>
                  <a:ext uri="{FF2B5EF4-FFF2-40B4-BE49-F238E27FC236}">
                    <a16:creationId xmlns:a16="http://schemas.microsoft.com/office/drawing/2014/main" id="{44F1F42E-B382-555B-FCD5-5A5BF48B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3" name="Text Box 41">
                <a:extLst>
                  <a:ext uri="{FF2B5EF4-FFF2-40B4-BE49-F238E27FC236}">
                    <a16:creationId xmlns:a16="http://schemas.microsoft.com/office/drawing/2014/main" id="{DF7B409C-1234-1D3B-3942-B7D4BDDB8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710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</a:t>
                </a:r>
              </a:p>
            </p:txBody>
          </p:sp>
        </p:grpSp>
      </p:grp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920A5F8A-73AE-6137-6D7A-A5F76F5C7615}"/>
              </a:ext>
            </a:extLst>
          </p:cNvPr>
          <p:cNvCxnSpPr>
            <a:stCxn id="28" idx="2"/>
            <a:endCxn id="29" idx="3"/>
          </p:cNvCxnSpPr>
          <p:nvPr/>
        </p:nvCxnSpPr>
        <p:spPr>
          <a:xfrm>
            <a:off x="7705436" y="2662562"/>
            <a:ext cx="3581400" cy="26988"/>
          </a:xfrm>
          <a:prstGeom prst="straightConnector1">
            <a:avLst/>
          </a:prstGeom>
          <a:ln w="12700">
            <a:solidFill>
              <a:srgbClr val="0111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81E13C6-8452-58F0-3E20-45B7B12BC345}"/>
              </a:ext>
            </a:extLst>
          </p:cNvPr>
          <p:cNvGrpSpPr>
            <a:grpSpLocks/>
          </p:cNvGrpSpPr>
          <p:nvPr/>
        </p:nvGrpSpPr>
        <p:grpSpPr bwMode="auto">
          <a:xfrm>
            <a:off x="9302461" y="2526037"/>
            <a:ext cx="333375" cy="336550"/>
            <a:chOff x="1334" y="2718"/>
            <a:chExt cx="210" cy="212"/>
          </a:xfrm>
        </p:grpSpPr>
        <p:sp>
          <p:nvSpPr>
            <p:cNvPr id="194" name="Oval 5">
              <a:extLst>
                <a:ext uri="{FF2B5EF4-FFF2-40B4-BE49-F238E27FC236}">
                  <a16:creationId xmlns:a16="http://schemas.microsoft.com/office/drawing/2014/main" id="{32C58F03-0AAF-00A9-711C-F8D003BDF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2728"/>
              <a:ext cx="192" cy="184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Text Box 6">
              <a:extLst>
                <a:ext uri="{FF2B5EF4-FFF2-40B4-BE49-F238E27FC236}">
                  <a16:creationId xmlns:a16="http://schemas.microsoft.com/office/drawing/2014/main" id="{C9ACDABF-D830-914A-559C-B60C3FE41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4" y="271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284A09F-56CE-EBC8-5FF2-F31DEB759447}"/>
              </a:ext>
            </a:extLst>
          </p:cNvPr>
          <p:cNvSpPr txBox="1"/>
          <p:nvPr/>
        </p:nvSpPr>
        <p:spPr>
          <a:xfrm>
            <a:off x="8939857" y="591946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“piconet”</a:t>
            </a:r>
          </a:p>
        </p:txBody>
      </p:sp>
    </p:spTree>
    <p:extLst>
      <p:ext uri="{BB962C8B-B14F-4D97-AF65-F5344CB8AC3E}">
        <p14:creationId xmlns:p14="http://schemas.microsoft.com/office/powerpoint/2010/main" val="101245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2E68E81-CAC1-3C55-D8D6-CE3580D6FC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219200"/>
            <a:ext cx="1120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indent="-276225">
              <a:defRPr/>
            </a:pPr>
            <a:r>
              <a:rPr lang="en-US" dirty="0"/>
              <a:t>more wireless (mobile) phone subscribers than fixed (wired) phone subscribers </a:t>
            </a:r>
            <a:r>
              <a:rPr lang="en-US" sz="2400" dirty="0"/>
              <a:t>(10-to-1 in 2019)</a:t>
            </a:r>
            <a:r>
              <a:rPr lang="en-US" dirty="0"/>
              <a:t>!</a:t>
            </a:r>
          </a:p>
          <a:p>
            <a:pPr marL="406400" indent="-276225">
              <a:defRPr/>
            </a:pPr>
            <a:r>
              <a:rPr lang="en-US" dirty="0"/>
              <a:t>more mobile-broadband-connected devices than fixed-broadband-connected devices devices (</a:t>
            </a:r>
            <a:r>
              <a:rPr lang="en-US" sz="2400" dirty="0"/>
              <a:t>5-1 in 2019)</a:t>
            </a:r>
            <a:r>
              <a:rPr lang="en-US" dirty="0"/>
              <a:t>!</a:t>
            </a:r>
            <a:endParaRPr lang="en-US" sz="3200" dirty="0"/>
          </a:p>
          <a:p>
            <a:pPr lvl="1">
              <a:defRPr/>
            </a:pPr>
            <a:r>
              <a:rPr lang="en-US" sz="2800" dirty="0"/>
              <a:t>4G/5G cellular networks now embracing Internet protocol stack, including SDN</a:t>
            </a:r>
          </a:p>
          <a:p>
            <a:pPr marL="406400" indent="-276225">
              <a:defRPr/>
            </a:pPr>
            <a:r>
              <a:rPr lang="en-US" dirty="0"/>
              <a:t>two important (but different) challenges</a:t>
            </a:r>
          </a:p>
          <a:p>
            <a:pPr lvl="1">
              <a:defRPr/>
            </a:pPr>
            <a:r>
              <a:rPr lang="en-US" sz="2800" dirty="0">
                <a:solidFill>
                  <a:srgbClr val="C00000"/>
                </a:solidFill>
              </a:rPr>
              <a:t>wireless: </a:t>
            </a:r>
            <a:r>
              <a:rPr lang="en-US" sz="2800" dirty="0"/>
              <a:t>communication over wireless link</a:t>
            </a:r>
          </a:p>
          <a:p>
            <a:pPr lvl="1">
              <a:defRPr/>
            </a:pPr>
            <a:r>
              <a:rPr lang="en-US" sz="2800" dirty="0">
                <a:solidFill>
                  <a:srgbClr val="C00000"/>
                </a:solidFill>
              </a:rPr>
              <a:t>mobility: </a:t>
            </a:r>
            <a:r>
              <a:rPr lang="en-US" sz="2800" dirty="0"/>
              <a:t>handling the mobile user who changes point of attachment to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2FB82A-69F5-5361-8275-8DCB3761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10515600" cy="430887"/>
          </a:xfrm>
        </p:spPr>
        <p:txBody>
          <a:bodyPr/>
          <a:lstStyle/>
          <a:p>
            <a:r>
              <a:rPr lang="en-US" altLang="en-US" sz="2800" b="1" dirty="0">
                <a:cs typeface="Calibri" panose="020F0502020204030204" pitchFamily="34" charset="0"/>
              </a:rPr>
              <a:t>Wireless and Mobile Networks: context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3883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1F44F-5168-5D0E-C5D4-4BF0D012D2C9}"/>
              </a:ext>
            </a:extLst>
          </p:cNvPr>
          <p:cNvSpPr txBox="1"/>
          <p:nvPr/>
        </p:nvSpPr>
        <p:spPr>
          <a:xfrm>
            <a:off x="76200" y="76200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Wireless Networks</a:t>
            </a:r>
          </a:p>
        </p:txBody>
      </p:sp>
      <p:pic>
        <p:nvPicPr>
          <p:cNvPr id="8" name="Picture 2" descr="Wi-Fi Frequencies Explained | ImOn Communications">
            <a:extLst>
              <a:ext uri="{FF2B5EF4-FFF2-40B4-BE49-F238E27FC236}">
                <a16:creationId xmlns:a16="http://schemas.microsoft.com/office/drawing/2014/main" id="{39A7CED8-15BD-25BB-6466-BEFC47E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537400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BA1A9-5768-7B19-D043-9BE4830CEC5A}"/>
              </a:ext>
            </a:extLst>
          </p:cNvPr>
          <p:cNvSpPr txBox="1"/>
          <p:nvPr/>
        </p:nvSpPr>
        <p:spPr>
          <a:xfrm>
            <a:off x="685800" y="1429109"/>
            <a:ext cx="430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 Medium = waves in the air</a:t>
            </a:r>
          </a:p>
          <a:p>
            <a:r>
              <a:rPr lang="en-US" dirty="0"/>
              <a:t> </a:t>
            </a:r>
          </a:p>
        </p:txBody>
      </p:sp>
      <p:pic>
        <p:nvPicPr>
          <p:cNvPr id="10" name="Picture 4" descr="Electromagnetic spectrum | Definition, Diagram, &amp; Uses | Britannica">
            <a:extLst>
              <a:ext uri="{FF2B5EF4-FFF2-40B4-BE49-F238E27FC236}">
                <a16:creationId xmlns:a16="http://schemas.microsoft.com/office/drawing/2014/main" id="{B747FD1A-BC3C-D3E3-20CB-C07B4665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6182883" cy="31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0D272D-F0E3-19B4-4D6E-A15113435BB3}"/>
              </a:ext>
            </a:extLst>
          </p:cNvPr>
          <p:cNvSpPr txBox="1"/>
          <p:nvPr/>
        </p:nvSpPr>
        <p:spPr>
          <a:xfrm>
            <a:off x="6422757" y="3962400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transmit waves at different </a:t>
            </a:r>
            <a:r>
              <a:rPr lang="en-US" b="1" i="1" dirty="0"/>
              <a:t>frequencies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0997EE-D5C8-7340-8419-00088F8AE0B6}"/>
                  </a:ext>
                </a:extLst>
              </p14:cNvPr>
              <p14:cNvContentPartPr/>
              <p14:nvPr/>
            </p14:nvContentPartPr>
            <p14:xfrm>
              <a:off x="882934" y="3719428"/>
              <a:ext cx="4320" cy="82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0997EE-D5C8-7340-8419-00088F8AE0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614" y="3715108"/>
                <a:ext cx="12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5CABCF-A6E0-5E6A-647F-147E547CBF91}"/>
                  </a:ext>
                </a:extLst>
              </p14:cNvPr>
              <p14:cNvContentPartPr/>
              <p14:nvPr/>
            </p14:nvContentPartPr>
            <p14:xfrm>
              <a:off x="1079494" y="4552108"/>
              <a:ext cx="80280" cy="75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5CABCF-A6E0-5E6A-647F-147E547CBF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5174" y="4547767"/>
                <a:ext cx="88920" cy="83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EDDB2F-1A65-E8E1-66A4-3C8BACFC2A43}"/>
                  </a:ext>
                </a:extLst>
              </p14:cNvPr>
              <p14:cNvContentPartPr/>
              <p14:nvPr/>
            </p14:nvContentPartPr>
            <p14:xfrm>
              <a:off x="1326094" y="3726988"/>
              <a:ext cx="10440" cy="71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EDDB2F-1A65-E8E1-66A4-3C8BACFC2A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1774" y="3722646"/>
                <a:ext cx="19080" cy="79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D6BB8C-CBD7-4999-E5AE-075BFFE3A86D}"/>
                  </a:ext>
                </a:extLst>
              </p14:cNvPr>
              <p14:cNvContentPartPr/>
              <p14:nvPr/>
            </p14:nvContentPartPr>
            <p14:xfrm>
              <a:off x="1513294" y="4532668"/>
              <a:ext cx="6912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D6BB8C-CBD7-4999-E5AE-075BFFE3A8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8996" y="4528348"/>
                <a:ext cx="77715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288CF7B-6677-6A65-BD1A-CC4C902E3BC3}"/>
                  </a:ext>
                </a:extLst>
              </p14:cNvPr>
              <p14:cNvContentPartPr/>
              <p14:nvPr/>
            </p14:nvContentPartPr>
            <p14:xfrm>
              <a:off x="1752334" y="3734908"/>
              <a:ext cx="6840" cy="43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288CF7B-6677-6A65-BD1A-CC4C902E3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7774" y="3730588"/>
                <a:ext cx="159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8D69AA-432A-10DF-951C-EEF4ECAFBDF0}"/>
                  </a:ext>
                </a:extLst>
              </p14:cNvPr>
              <p14:cNvContentPartPr/>
              <p14:nvPr/>
            </p14:nvContentPartPr>
            <p14:xfrm>
              <a:off x="1929094" y="4529428"/>
              <a:ext cx="86760" cy="86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8D69AA-432A-10DF-951C-EEF4ECAFBD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4774" y="4525090"/>
                <a:ext cx="95400" cy="94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EC0407-55B0-3200-468E-5424110ACA8E}"/>
                  </a:ext>
                </a:extLst>
              </p14:cNvPr>
              <p14:cNvContentPartPr/>
              <p14:nvPr/>
            </p14:nvContentPartPr>
            <p14:xfrm>
              <a:off x="2178214" y="3711508"/>
              <a:ext cx="7200" cy="47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EC0407-55B0-3200-468E-5424110ACA8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3894" y="3707188"/>
                <a:ext cx="158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E8E70A-D433-97D2-0B9E-02251EF8823B}"/>
                  </a:ext>
                </a:extLst>
              </p14:cNvPr>
              <p14:cNvContentPartPr/>
              <p14:nvPr/>
            </p14:nvContentPartPr>
            <p14:xfrm>
              <a:off x="2366134" y="4513588"/>
              <a:ext cx="79920" cy="6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E8E70A-D433-97D2-0B9E-02251EF882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1814" y="4509268"/>
                <a:ext cx="88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5A2CBB-171C-12AE-99AC-5DE550ABCEBC}"/>
                  </a:ext>
                </a:extLst>
              </p14:cNvPr>
              <p14:cNvContentPartPr/>
              <p14:nvPr/>
            </p14:nvContentPartPr>
            <p14:xfrm>
              <a:off x="2173174" y="3726988"/>
              <a:ext cx="8640" cy="91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5A2CBB-171C-12AE-99AC-5DE550ABCE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68854" y="3722651"/>
                <a:ext cx="17280" cy="100114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298EE8-BFB3-7CC1-E458-4BE3565867EB}"/>
              </a:ext>
            </a:extLst>
          </p:cNvPr>
          <p:cNvSpPr txBox="1"/>
          <p:nvPr/>
        </p:nvSpPr>
        <p:spPr>
          <a:xfrm>
            <a:off x="6312671" y="4535683"/>
            <a:ext cx="542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frequency</a:t>
            </a:r>
            <a:r>
              <a:rPr lang="en-US" dirty="0">
                <a:sym typeface="Wingdings" panose="05000000000000000000" pitchFamily="2" charset="2"/>
              </a:rPr>
              <a:t> The farther the wave can travel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8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2322F-E240-81FD-2AB5-C34979E46059}"/>
              </a:ext>
            </a:extLst>
          </p:cNvPr>
          <p:cNvSpPr txBox="1"/>
          <p:nvPr/>
        </p:nvSpPr>
        <p:spPr>
          <a:xfrm>
            <a:off x="1600200" y="5692609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government controls which frequencies should be used for different technologies/services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33FDCC97-000F-AAA5-3805-CB8C3031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"/>
            <a:ext cx="10439400" cy="55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DB7A9A-C4CE-5C93-F4B5-2E0BADED1322}"/>
              </a:ext>
            </a:extLst>
          </p:cNvPr>
          <p:cNvSpPr/>
          <p:nvPr/>
        </p:nvSpPr>
        <p:spPr>
          <a:xfrm>
            <a:off x="5536769" y="979310"/>
            <a:ext cx="1066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 radio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38D2C-B510-CF7E-E137-738ECB3B2A7A}"/>
              </a:ext>
            </a:extLst>
          </p:cNvPr>
          <p:cNvSpPr/>
          <p:nvPr/>
        </p:nvSpPr>
        <p:spPr>
          <a:xfrm>
            <a:off x="5334000" y="2476500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FB1AE-86D0-B4D5-6E37-FC97A987CEF9}"/>
              </a:ext>
            </a:extLst>
          </p:cNvPr>
          <p:cNvSpPr/>
          <p:nvPr/>
        </p:nvSpPr>
        <p:spPr>
          <a:xfrm>
            <a:off x="6324600" y="2495550"/>
            <a:ext cx="457200" cy="190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5DED4A-0644-C643-730B-14CD467691CD}"/>
              </a:ext>
            </a:extLst>
          </p:cNvPr>
          <p:cNvSpPr/>
          <p:nvPr/>
        </p:nvSpPr>
        <p:spPr>
          <a:xfrm>
            <a:off x="9296400" y="2457450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D9CA24-27F6-F88C-35C3-07A44632DCA0}"/>
              </a:ext>
            </a:extLst>
          </p:cNvPr>
          <p:cNvSpPr/>
          <p:nvPr/>
        </p:nvSpPr>
        <p:spPr>
          <a:xfrm>
            <a:off x="4800600" y="3200400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B8B585-66D8-ED35-FD02-F75922CC1C53}"/>
              </a:ext>
            </a:extLst>
          </p:cNvPr>
          <p:cNvSpPr/>
          <p:nvPr/>
        </p:nvSpPr>
        <p:spPr>
          <a:xfrm>
            <a:off x="5410200" y="3208149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9AA484-5FEC-173C-3D43-8DC8DC8C4CD9}"/>
              </a:ext>
            </a:extLst>
          </p:cNvPr>
          <p:cNvSpPr/>
          <p:nvPr/>
        </p:nvSpPr>
        <p:spPr>
          <a:xfrm>
            <a:off x="6248400" y="3200400"/>
            <a:ext cx="914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Cellular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43BA04-9D23-141E-83DF-F5F74623EA89}"/>
              </a:ext>
            </a:extLst>
          </p:cNvPr>
          <p:cNvSpPr/>
          <p:nvPr/>
        </p:nvSpPr>
        <p:spPr>
          <a:xfrm>
            <a:off x="10134600" y="3200400"/>
            <a:ext cx="8382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WIFI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693C46-A7BC-AB3B-BA08-D2DA53F056F7}"/>
              </a:ext>
            </a:extLst>
          </p:cNvPr>
          <p:cNvSpPr/>
          <p:nvPr/>
        </p:nvSpPr>
        <p:spPr>
          <a:xfrm>
            <a:off x="4748293" y="3886200"/>
            <a:ext cx="8382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WIFI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D0F7B-A9EF-B7F7-A177-9E6D3EFFA864}"/>
              </a:ext>
            </a:extLst>
          </p:cNvPr>
          <p:cNvSpPr txBox="1"/>
          <p:nvPr/>
        </p:nvSpPr>
        <p:spPr>
          <a:xfrm>
            <a:off x="2438400" y="60960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kHz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A21293-70E1-D3E7-C198-762D809B3A34}"/>
              </a:ext>
            </a:extLst>
          </p:cNvPr>
          <p:cNvSpPr txBox="1"/>
          <p:nvPr/>
        </p:nvSpPr>
        <p:spPr>
          <a:xfrm>
            <a:off x="2590800" y="1189167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300 </a:t>
            </a:r>
          </a:p>
          <a:p>
            <a:r>
              <a:rPr lang="en-US" sz="1400" dirty="0"/>
              <a:t>kHz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6A23C9-09BC-C736-D268-D2B5499940BA}"/>
              </a:ext>
            </a:extLst>
          </p:cNvPr>
          <p:cNvSpPr txBox="1"/>
          <p:nvPr/>
        </p:nvSpPr>
        <p:spPr>
          <a:xfrm>
            <a:off x="2580380" y="1712387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</a:t>
            </a:r>
          </a:p>
          <a:p>
            <a:r>
              <a:rPr lang="en-US" sz="1400" dirty="0"/>
              <a:t>MHz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84DEC2-72A9-1BC2-4D83-90963F9255BF}"/>
              </a:ext>
            </a:extLst>
          </p:cNvPr>
          <p:cNvSpPr txBox="1"/>
          <p:nvPr/>
        </p:nvSpPr>
        <p:spPr>
          <a:xfrm>
            <a:off x="2548630" y="2553564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 </a:t>
            </a:r>
          </a:p>
          <a:p>
            <a:r>
              <a:rPr lang="en-US" sz="1400" dirty="0"/>
              <a:t>MHz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E4E6B6-6B57-9FAA-5F57-22AB49D9113A}"/>
              </a:ext>
            </a:extLst>
          </p:cNvPr>
          <p:cNvSpPr txBox="1"/>
          <p:nvPr/>
        </p:nvSpPr>
        <p:spPr>
          <a:xfrm>
            <a:off x="2510088" y="3273664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300 </a:t>
            </a:r>
          </a:p>
          <a:p>
            <a:r>
              <a:rPr lang="en-US" sz="1400" dirty="0"/>
              <a:t>MHz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DB7DBA-DF5C-2AA5-4784-C7B5A6E6E8F2}"/>
              </a:ext>
            </a:extLst>
          </p:cNvPr>
          <p:cNvSpPr txBox="1"/>
          <p:nvPr/>
        </p:nvSpPr>
        <p:spPr>
          <a:xfrm>
            <a:off x="2509206" y="391022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</a:t>
            </a:r>
          </a:p>
          <a:p>
            <a:r>
              <a:rPr lang="en-US" sz="1400" dirty="0"/>
              <a:t>GHz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5EF1F0-F91F-B414-BDA5-1F14A56F0ABB}"/>
              </a:ext>
            </a:extLst>
          </p:cNvPr>
          <p:cNvSpPr txBox="1"/>
          <p:nvPr/>
        </p:nvSpPr>
        <p:spPr>
          <a:xfrm>
            <a:off x="2548630" y="46295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</a:t>
            </a:r>
          </a:p>
          <a:p>
            <a:r>
              <a:rPr lang="en-US" sz="1400" dirty="0"/>
              <a:t>GHz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810F2216-6309-FC1B-83DD-DD1113D7D494}"/>
              </a:ext>
            </a:extLst>
          </p:cNvPr>
          <p:cNvSpPr/>
          <p:nvPr/>
        </p:nvSpPr>
        <p:spPr>
          <a:xfrm>
            <a:off x="3689350" y="5152807"/>
            <a:ext cx="4572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97DE800-081C-DF85-F3A1-BC0672E78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29521FC8-D187-A8DE-47D1-E92137F33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" name="Line 22">
            <a:extLst>
              <a:ext uri="{FF2B5EF4-FFF2-40B4-BE49-F238E27FC236}">
                <a16:creationId xmlns:a16="http://schemas.microsoft.com/office/drawing/2014/main" id="{ED90A239-DCC7-9661-734F-BA538E980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29BD5BB1-8017-55A3-6ED2-254129CBA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4B287C92-1E52-8A73-9575-538DACCF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Line 59">
            <a:extLst>
              <a:ext uri="{FF2B5EF4-FFF2-40B4-BE49-F238E27FC236}">
                <a16:creationId xmlns:a16="http://schemas.microsoft.com/office/drawing/2014/main" id="{5A17E7FD-3ED9-C584-0306-0F3E24304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Line 60">
            <a:extLst>
              <a:ext uri="{FF2B5EF4-FFF2-40B4-BE49-F238E27FC236}">
                <a16:creationId xmlns:a16="http://schemas.microsoft.com/office/drawing/2014/main" id="{DC3196A7-BCA4-82DD-17A6-6DCCAFD9D9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" name="Line 61">
            <a:extLst>
              <a:ext uri="{FF2B5EF4-FFF2-40B4-BE49-F238E27FC236}">
                <a16:creationId xmlns:a16="http://schemas.microsoft.com/office/drawing/2014/main" id="{9A2BBDEC-568E-86DB-AA07-D8391F34AE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" name="Line 62">
            <a:extLst>
              <a:ext uri="{FF2B5EF4-FFF2-40B4-BE49-F238E27FC236}">
                <a16:creationId xmlns:a16="http://schemas.microsoft.com/office/drawing/2014/main" id="{9E6C44C7-17E9-67FB-09F2-A5AA97751F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Line 64">
            <a:extLst>
              <a:ext uri="{FF2B5EF4-FFF2-40B4-BE49-F238E27FC236}">
                <a16:creationId xmlns:a16="http://schemas.microsoft.com/office/drawing/2014/main" id="{B074F000-E36C-09C9-3AAA-04B60635FF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" name="Group 356">
            <a:extLst>
              <a:ext uri="{FF2B5EF4-FFF2-40B4-BE49-F238E27FC236}">
                <a16:creationId xmlns:a16="http://schemas.microsoft.com/office/drawing/2014/main" id="{B668D15C-5313-FCC6-7D71-46E6154CCC4D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8" name="Picture 354" descr="laptop_stylized_small">
              <a:extLst>
                <a:ext uri="{FF2B5EF4-FFF2-40B4-BE49-F238E27FC236}">
                  <a16:creationId xmlns:a16="http://schemas.microsoft.com/office/drawing/2014/main" id="{C35C3398-F0C3-0288-1D7B-05A7A4E2A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55" descr="antenna_stylized">
              <a:extLst>
                <a:ext uri="{FF2B5EF4-FFF2-40B4-BE49-F238E27FC236}">
                  <a16:creationId xmlns:a16="http://schemas.microsoft.com/office/drawing/2014/main" id="{02E5BEE8-E842-E578-A384-C9BA85A43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361">
            <a:extLst>
              <a:ext uri="{FF2B5EF4-FFF2-40B4-BE49-F238E27FC236}">
                <a16:creationId xmlns:a16="http://schemas.microsoft.com/office/drawing/2014/main" id="{61752FB5-FAB0-E349-3D55-01599471A9E8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21" name="Picture 358" descr="access_point_stylized_small">
              <a:extLst>
                <a:ext uri="{FF2B5EF4-FFF2-40B4-BE49-F238E27FC236}">
                  <a16:creationId xmlns:a16="http://schemas.microsoft.com/office/drawing/2014/main" id="{4E442020-F070-D15D-C046-1E0603E17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60" descr="antenna_radiation_stylized">
              <a:extLst>
                <a:ext uri="{FF2B5EF4-FFF2-40B4-BE49-F238E27FC236}">
                  <a16:creationId xmlns:a16="http://schemas.microsoft.com/office/drawing/2014/main" id="{B5511800-C9F5-0FBB-C6BF-5B2AD8454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1">
            <a:extLst>
              <a:ext uri="{FF2B5EF4-FFF2-40B4-BE49-F238E27FC236}">
                <a16:creationId xmlns:a16="http://schemas.microsoft.com/office/drawing/2014/main" id="{0D48CB39-D759-C064-0EEA-A339ACE20B3B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32" name="Group 398">
              <a:extLst>
                <a:ext uri="{FF2B5EF4-FFF2-40B4-BE49-F238E27FC236}">
                  <a16:creationId xmlns:a16="http://schemas.microsoft.com/office/drawing/2014/main" id="{B52279FE-9432-8F73-5064-DC1B4ABC7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34" name="Line 270">
                <a:extLst>
                  <a:ext uri="{FF2B5EF4-FFF2-40B4-BE49-F238E27FC236}">
                    <a16:creationId xmlns:a16="http://schemas.microsoft.com/office/drawing/2014/main" id="{B12AA5CA-F181-A662-C947-7DEAD8775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Line 271">
                <a:extLst>
                  <a:ext uri="{FF2B5EF4-FFF2-40B4-BE49-F238E27FC236}">
                    <a16:creationId xmlns:a16="http://schemas.microsoft.com/office/drawing/2014/main" id="{DBBE3110-5C01-9DBE-CC40-6832648DF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6" name="Line 272">
                <a:extLst>
                  <a:ext uri="{FF2B5EF4-FFF2-40B4-BE49-F238E27FC236}">
                    <a16:creationId xmlns:a16="http://schemas.microsoft.com/office/drawing/2014/main" id="{4268FE02-2181-6437-A403-1DEB5D615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" name="Line 273">
                <a:extLst>
                  <a:ext uri="{FF2B5EF4-FFF2-40B4-BE49-F238E27FC236}">
                    <a16:creationId xmlns:a16="http://schemas.microsoft.com/office/drawing/2014/main" id="{088F38C4-6779-0BCC-0F82-5F41E0174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" name="Line 274">
                <a:extLst>
                  <a:ext uri="{FF2B5EF4-FFF2-40B4-BE49-F238E27FC236}">
                    <a16:creationId xmlns:a16="http://schemas.microsoft.com/office/drawing/2014/main" id="{365E37DA-0474-61B4-1882-B5120FA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9" name="Line 275">
                <a:extLst>
                  <a:ext uri="{FF2B5EF4-FFF2-40B4-BE49-F238E27FC236}">
                    <a16:creationId xmlns:a16="http://schemas.microsoft.com/office/drawing/2014/main" id="{8B07A75D-FCEF-66EA-4E71-2E10E8775B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" name="Line 276">
                <a:extLst>
                  <a:ext uri="{FF2B5EF4-FFF2-40B4-BE49-F238E27FC236}">
                    <a16:creationId xmlns:a16="http://schemas.microsoft.com/office/drawing/2014/main" id="{60C8DD1F-2602-85B5-DCE0-6F1C33F7A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" name="Line 277">
                <a:extLst>
                  <a:ext uri="{FF2B5EF4-FFF2-40B4-BE49-F238E27FC236}">
                    <a16:creationId xmlns:a16="http://schemas.microsoft.com/office/drawing/2014/main" id="{BE65FCDE-DF60-0F07-67D2-D50C30108D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" name="Line 278">
                <a:extLst>
                  <a:ext uri="{FF2B5EF4-FFF2-40B4-BE49-F238E27FC236}">
                    <a16:creationId xmlns:a16="http://schemas.microsoft.com/office/drawing/2014/main" id="{AC6E4594-38CC-7D64-14B3-0F540DC45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" name="Line 279">
                <a:extLst>
                  <a:ext uri="{FF2B5EF4-FFF2-40B4-BE49-F238E27FC236}">
                    <a16:creationId xmlns:a16="http://schemas.microsoft.com/office/drawing/2014/main" id="{3CFFBE07-048B-DCE3-D278-059356AC8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4" name="Line 280">
                <a:extLst>
                  <a:ext uri="{FF2B5EF4-FFF2-40B4-BE49-F238E27FC236}">
                    <a16:creationId xmlns:a16="http://schemas.microsoft.com/office/drawing/2014/main" id="{0BBD6383-BD53-4C02-7F3C-24A7DA4417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5" name="Line 281">
                <a:extLst>
                  <a:ext uri="{FF2B5EF4-FFF2-40B4-BE49-F238E27FC236}">
                    <a16:creationId xmlns:a16="http://schemas.microsoft.com/office/drawing/2014/main" id="{CA9CFA56-6BC7-A1ED-CE4D-336F9FCCE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" name="Line 282">
                <a:extLst>
                  <a:ext uri="{FF2B5EF4-FFF2-40B4-BE49-F238E27FC236}">
                    <a16:creationId xmlns:a16="http://schemas.microsoft.com/office/drawing/2014/main" id="{A20D7668-E7B2-87B4-87A5-B38071BE7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" name="Line 283">
                <a:extLst>
                  <a:ext uri="{FF2B5EF4-FFF2-40B4-BE49-F238E27FC236}">
                    <a16:creationId xmlns:a16="http://schemas.microsoft.com/office/drawing/2014/main" id="{6CEF2139-B328-8706-8CA2-0E7967C4D4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8" name="Line 284">
                <a:extLst>
                  <a:ext uri="{FF2B5EF4-FFF2-40B4-BE49-F238E27FC236}">
                    <a16:creationId xmlns:a16="http://schemas.microsoft.com/office/drawing/2014/main" id="{E52FDD91-F6E0-F1D6-FEDB-2031F6784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33" name="Picture 399" descr="cell_tower_radiation copy">
              <a:extLst>
                <a:ext uri="{FF2B5EF4-FFF2-40B4-BE49-F238E27FC236}">
                  <a16:creationId xmlns:a16="http://schemas.microsoft.com/office/drawing/2014/main" id="{8F2AEEAE-8A77-22C7-3BBE-D0836D50C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03">
            <a:extLst>
              <a:ext uri="{FF2B5EF4-FFF2-40B4-BE49-F238E27FC236}">
                <a16:creationId xmlns:a16="http://schemas.microsoft.com/office/drawing/2014/main" id="{A5E8DCAD-D639-F29A-E157-37B63EA9AAC6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50" name="Picture 364" descr="iphone_stylized_small">
              <a:extLst>
                <a:ext uri="{FF2B5EF4-FFF2-40B4-BE49-F238E27FC236}">
                  <a16:creationId xmlns:a16="http://schemas.microsoft.com/office/drawing/2014/main" id="{5CD88D8F-4E2C-64AD-C2BC-910FAC771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02" descr="antenna_radiation_stylized">
              <a:extLst>
                <a:ext uri="{FF2B5EF4-FFF2-40B4-BE49-F238E27FC236}">
                  <a16:creationId xmlns:a16="http://schemas.microsoft.com/office/drawing/2014/main" id="{AF365A9B-2457-2AFA-35A7-14C732027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100">
            <a:extLst>
              <a:ext uri="{FF2B5EF4-FFF2-40B4-BE49-F238E27FC236}">
                <a16:creationId xmlns:a16="http://schemas.microsoft.com/office/drawing/2014/main" id="{1665704F-E13D-A78B-9DB9-948980DE4CD6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53" name="Group 398">
              <a:extLst>
                <a:ext uri="{FF2B5EF4-FFF2-40B4-BE49-F238E27FC236}">
                  <a16:creationId xmlns:a16="http://schemas.microsoft.com/office/drawing/2014/main" id="{F42642E9-12B9-0459-5183-135CFA9EC6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55" name="Line 270">
                <a:extLst>
                  <a:ext uri="{FF2B5EF4-FFF2-40B4-BE49-F238E27FC236}">
                    <a16:creationId xmlns:a16="http://schemas.microsoft.com/office/drawing/2014/main" id="{B0B6C131-F146-7512-61AE-DC34060622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" name="Line 271">
                <a:extLst>
                  <a:ext uri="{FF2B5EF4-FFF2-40B4-BE49-F238E27FC236}">
                    <a16:creationId xmlns:a16="http://schemas.microsoft.com/office/drawing/2014/main" id="{8656EE1B-0990-8183-E8DF-1B63238E0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" name="Line 272">
                <a:extLst>
                  <a:ext uri="{FF2B5EF4-FFF2-40B4-BE49-F238E27FC236}">
                    <a16:creationId xmlns:a16="http://schemas.microsoft.com/office/drawing/2014/main" id="{AE302ED1-68F9-FFED-3A33-AF39D97E3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" name="Line 273">
                <a:extLst>
                  <a:ext uri="{FF2B5EF4-FFF2-40B4-BE49-F238E27FC236}">
                    <a16:creationId xmlns:a16="http://schemas.microsoft.com/office/drawing/2014/main" id="{C7DBABA0-58EA-2AAC-C0FC-6FB5269E6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" name="Line 274">
                <a:extLst>
                  <a:ext uri="{FF2B5EF4-FFF2-40B4-BE49-F238E27FC236}">
                    <a16:creationId xmlns:a16="http://schemas.microsoft.com/office/drawing/2014/main" id="{7AC4FAE7-62F4-E64C-4FB8-5BE37ED82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" name="Line 275">
                <a:extLst>
                  <a:ext uri="{FF2B5EF4-FFF2-40B4-BE49-F238E27FC236}">
                    <a16:creationId xmlns:a16="http://schemas.microsoft.com/office/drawing/2014/main" id="{5064DCC7-CAAE-01EA-8830-76B63944E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" name="Line 276">
                <a:extLst>
                  <a:ext uri="{FF2B5EF4-FFF2-40B4-BE49-F238E27FC236}">
                    <a16:creationId xmlns:a16="http://schemas.microsoft.com/office/drawing/2014/main" id="{294A4D2F-D914-A526-ABD7-C2E2547E91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" name="Line 277">
                <a:extLst>
                  <a:ext uri="{FF2B5EF4-FFF2-40B4-BE49-F238E27FC236}">
                    <a16:creationId xmlns:a16="http://schemas.microsoft.com/office/drawing/2014/main" id="{27B42C64-0F8B-D2BF-A46C-AC071F449A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" name="Line 278">
                <a:extLst>
                  <a:ext uri="{FF2B5EF4-FFF2-40B4-BE49-F238E27FC236}">
                    <a16:creationId xmlns:a16="http://schemas.microsoft.com/office/drawing/2014/main" id="{FF2D8C96-B37F-397D-191E-A2537F8789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" name="Line 279">
                <a:extLst>
                  <a:ext uri="{FF2B5EF4-FFF2-40B4-BE49-F238E27FC236}">
                    <a16:creationId xmlns:a16="http://schemas.microsoft.com/office/drawing/2014/main" id="{A0BB6DF7-FA0F-132B-EF22-E6D1CE5A3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" name="Line 280">
                <a:extLst>
                  <a:ext uri="{FF2B5EF4-FFF2-40B4-BE49-F238E27FC236}">
                    <a16:creationId xmlns:a16="http://schemas.microsoft.com/office/drawing/2014/main" id="{082E6C7B-06FE-C8D0-D4DB-7A1182633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" name="Line 281">
                <a:extLst>
                  <a:ext uri="{FF2B5EF4-FFF2-40B4-BE49-F238E27FC236}">
                    <a16:creationId xmlns:a16="http://schemas.microsoft.com/office/drawing/2014/main" id="{94F23084-0BEF-1367-D7E2-9B8B8306C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" name="Line 282">
                <a:extLst>
                  <a:ext uri="{FF2B5EF4-FFF2-40B4-BE49-F238E27FC236}">
                    <a16:creationId xmlns:a16="http://schemas.microsoft.com/office/drawing/2014/main" id="{6953005D-87AE-BD00-AEC2-44F01A051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" name="Line 283">
                <a:extLst>
                  <a:ext uri="{FF2B5EF4-FFF2-40B4-BE49-F238E27FC236}">
                    <a16:creationId xmlns:a16="http://schemas.microsoft.com/office/drawing/2014/main" id="{C7529B24-8142-B1BD-8366-C05DDCF71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9" name="Line 284">
                <a:extLst>
                  <a:ext uri="{FF2B5EF4-FFF2-40B4-BE49-F238E27FC236}">
                    <a16:creationId xmlns:a16="http://schemas.microsoft.com/office/drawing/2014/main" id="{BA61C3C1-8FF8-AF12-9896-3CAE2C829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4" name="Picture 399" descr="cell_tower_radiation copy">
              <a:extLst>
                <a:ext uri="{FF2B5EF4-FFF2-40B4-BE49-F238E27FC236}">
                  <a16:creationId xmlns:a16="http://schemas.microsoft.com/office/drawing/2014/main" id="{DD2CD2B9-CDCC-7870-ADAA-7958BEE29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" name="Group 356">
            <a:extLst>
              <a:ext uri="{FF2B5EF4-FFF2-40B4-BE49-F238E27FC236}">
                <a16:creationId xmlns:a16="http://schemas.microsoft.com/office/drawing/2014/main" id="{40E8A0E3-A235-D10F-28BF-4AB52BE22369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71" name="Picture 354" descr="laptop_stylized_small">
              <a:extLst>
                <a:ext uri="{FF2B5EF4-FFF2-40B4-BE49-F238E27FC236}">
                  <a16:creationId xmlns:a16="http://schemas.microsoft.com/office/drawing/2014/main" id="{FF2C1424-2181-085E-15E7-5D711CEC8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355" descr="antenna_stylized">
              <a:extLst>
                <a:ext uri="{FF2B5EF4-FFF2-40B4-BE49-F238E27FC236}">
                  <a16:creationId xmlns:a16="http://schemas.microsoft.com/office/drawing/2014/main" id="{89904B83-995B-417F-2AE9-5DEE8CEAE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356">
            <a:extLst>
              <a:ext uri="{FF2B5EF4-FFF2-40B4-BE49-F238E27FC236}">
                <a16:creationId xmlns:a16="http://schemas.microsoft.com/office/drawing/2014/main" id="{D57BAD7C-CF63-68F5-F712-72260E2203A1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74" name="Picture 354" descr="laptop_stylized_small">
              <a:extLst>
                <a:ext uri="{FF2B5EF4-FFF2-40B4-BE49-F238E27FC236}">
                  <a16:creationId xmlns:a16="http://schemas.microsoft.com/office/drawing/2014/main" id="{E996DACF-5DDC-86FF-9F47-821F95EBD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355" descr="antenna_stylized">
              <a:extLst>
                <a:ext uri="{FF2B5EF4-FFF2-40B4-BE49-F238E27FC236}">
                  <a16:creationId xmlns:a16="http://schemas.microsoft.com/office/drawing/2014/main" id="{D0A2E664-6300-B23B-D67C-0FF639B90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6" name="Group 356">
            <a:extLst>
              <a:ext uri="{FF2B5EF4-FFF2-40B4-BE49-F238E27FC236}">
                <a16:creationId xmlns:a16="http://schemas.microsoft.com/office/drawing/2014/main" id="{04C58420-F4DE-B855-F52C-C67A0A6983C3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77" name="Picture 354" descr="laptop_stylized_small">
              <a:extLst>
                <a:ext uri="{FF2B5EF4-FFF2-40B4-BE49-F238E27FC236}">
                  <a16:creationId xmlns:a16="http://schemas.microsoft.com/office/drawing/2014/main" id="{59438938-04A5-D073-4DAD-AB482C98B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55" descr="antenna_stylized">
              <a:extLst>
                <a:ext uri="{FF2B5EF4-FFF2-40B4-BE49-F238E27FC236}">
                  <a16:creationId xmlns:a16="http://schemas.microsoft.com/office/drawing/2014/main" id="{A8D73F01-1861-4E01-1D7F-3112655A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Group 403">
            <a:extLst>
              <a:ext uri="{FF2B5EF4-FFF2-40B4-BE49-F238E27FC236}">
                <a16:creationId xmlns:a16="http://schemas.microsoft.com/office/drawing/2014/main" id="{64D7E66E-94AB-D773-3244-B414DEEE144E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80" name="Picture 364" descr="iphone_stylized_small">
              <a:extLst>
                <a:ext uri="{FF2B5EF4-FFF2-40B4-BE49-F238E27FC236}">
                  <a16:creationId xmlns:a16="http://schemas.microsoft.com/office/drawing/2014/main" id="{B178326B-0013-4F31-4429-5336583D0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402" descr="antenna_radiation_stylized">
              <a:extLst>
                <a:ext uri="{FF2B5EF4-FFF2-40B4-BE49-F238E27FC236}">
                  <a16:creationId xmlns:a16="http://schemas.microsoft.com/office/drawing/2014/main" id="{792E57D8-969E-B2E1-6EB3-4B996E032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2" name="Group 403">
            <a:extLst>
              <a:ext uri="{FF2B5EF4-FFF2-40B4-BE49-F238E27FC236}">
                <a16:creationId xmlns:a16="http://schemas.microsoft.com/office/drawing/2014/main" id="{6FF09CE2-75AB-472F-3F1F-99BA27C33518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83" name="Picture 364" descr="iphone_stylized_small">
              <a:extLst>
                <a:ext uri="{FF2B5EF4-FFF2-40B4-BE49-F238E27FC236}">
                  <a16:creationId xmlns:a16="http://schemas.microsoft.com/office/drawing/2014/main" id="{273DD5DE-3725-4D2B-5F5F-68792A4F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402" descr="antenna_radiation_stylized">
              <a:extLst>
                <a:ext uri="{FF2B5EF4-FFF2-40B4-BE49-F238E27FC236}">
                  <a16:creationId xmlns:a16="http://schemas.microsoft.com/office/drawing/2014/main" id="{AFAEC609-EC87-536E-6D49-B61BF3357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356">
            <a:extLst>
              <a:ext uri="{FF2B5EF4-FFF2-40B4-BE49-F238E27FC236}">
                <a16:creationId xmlns:a16="http://schemas.microsoft.com/office/drawing/2014/main" id="{959728F2-D879-F9A3-7300-C04963E681C5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86" name="Picture 354" descr="laptop_stylized_small">
              <a:extLst>
                <a:ext uri="{FF2B5EF4-FFF2-40B4-BE49-F238E27FC236}">
                  <a16:creationId xmlns:a16="http://schemas.microsoft.com/office/drawing/2014/main" id="{969277CD-9077-66CB-CFCD-20760B2AA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355" descr="antenna_stylized">
              <a:extLst>
                <a:ext uri="{FF2B5EF4-FFF2-40B4-BE49-F238E27FC236}">
                  <a16:creationId xmlns:a16="http://schemas.microsoft.com/office/drawing/2014/main" id="{9006FE49-A01F-4D96-5862-5C055F669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" name="Group 356">
            <a:extLst>
              <a:ext uri="{FF2B5EF4-FFF2-40B4-BE49-F238E27FC236}">
                <a16:creationId xmlns:a16="http://schemas.microsoft.com/office/drawing/2014/main" id="{50F4132D-C684-6EF2-602E-D6AB8E079EBC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89" name="Picture 354" descr="laptop_stylized_small">
              <a:extLst>
                <a:ext uri="{FF2B5EF4-FFF2-40B4-BE49-F238E27FC236}">
                  <a16:creationId xmlns:a16="http://schemas.microsoft.com/office/drawing/2014/main" id="{AC2391B6-020B-8BCC-8679-093E5B9D7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355" descr="antenna_stylized">
              <a:extLst>
                <a:ext uri="{FF2B5EF4-FFF2-40B4-BE49-F238E27FC236}">
                  <a16:creationId xmlns:a16="http://schemas.microsoft.com/office/drawing/2014/main" id="{055167E1-1B81-EEFC-9AEE-38D87C619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403">
            <a:extLst>
              <a:ext uri="{FF2B5EF4-FFF2-40B4-BE49-F238E27FC236}">
                <a16:creationId xmlns:a16="http://schemas.microsoft.com/office/drawing/2014/main" id="{A97CA945-56C1-5EEF-CE20-E602B70DB528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92" name="Picture 364" descr="iphone_stylized_small">
              <a:extLst>
                <a:ext uri="{FF2B5EF4-FFF2-40B4-BE49-F238E27FC236}">
                  <a16:creationId xmlns:a16="http://schemas.microsoft.com/office/drawing/2014/main" id="{806E02C0-DB61-D5A6-CD16-C8BB50CA0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02" descr="antenna_radiation_stylized">
              <a:extLst>
                <a:ext uri="{FF2B5EF4-FFF2-40B4-BE49-F238E27FC236}">
                  <a16:creationId xmlns:a16="http://schemas.microsoft.com/office/drawing/2014/main" id="{DFED848F-E141-845A-0961-BA82640D9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Group 142">
            <a:extLst>
              <a:ext uri="{FF2B5EF4-FFF2-40B4-BE49-F238E27FC236}">
                <a16:creationId xmlns:a16="http://schemas.microsoft.com/office/drawing/2014/main" id="{B74A0590-7A76-DB36-9C99-2467B724DE12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95" name="Group 398">
              <a:extLst>
                <a:ext uri="{FF2B5EF4-FFF2-40B4-BE49-F238E27FC236}">
                  <a16:creationId xmlns:a16="http://schemas.microsoft.com/office/drawing/2014/main" id="{89EF7922-C549-C1A7-9808-C02D946E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97" name="Line 270">
                <a:extLst>
                  <a:ext uri="{FF2B5EF4-FFF2-40B4-BE49-F238E27FC236}">
                    <a16:creationId xmlns:a16="http://schemas.microsoft.com/office/drawing/2014/main" id="{48AA092A-D044-6603-18CA-85DC24181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" name="Line 271">
                <a:extLst>
                  <a:ext uri="{FF2B5EF4-FFF2-40B4-BE49-F238E27FC236}">
                    <a16:creationId xmlns:a16="http://schemas.microsoft.com/office/drawing/2014/main" id="{47077F0B-234E-9557-9046-9513F645BF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9" name="Line 272">
                <a:extLst>
                  <a:ext uri="{FF2B5EF4-FFF2-40B4-BE49-F238E27FC236}">
                    <a16:creationId xmlns:a16="http://schemas.microsoft.com/office/drawing/2014/main" id="{5F6710A5-5B6A-0212-E9FB-AD9CD2BE8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0" name="Line 273">
                <a:extLst>
                  <a:ext uri="{FF2B5EF4-FFF2-40B4-BE49-F238E27FC236}">
                    <a16:creationId xmlns:a16="http://schemas.microsoft.com/office/drawing/2014/main" id="{6B85A60D-0227-2A3A-823C-60F961167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1" name="Line 274">
                <a:extLst>
                  <a:ext uri="{FF2B5EF4-FFF2-40B4-BE49-F238E27FC236}">
                    <a16:creationId xmlns:a16="http://schemas.microsoft.com/office/drawing/2014/main" id="{A75238F0-32C2-7A5A-ECEB-E2F8CA570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" name="Line 275">
                <a:extLst>
                  <a:ext uri="{FF2B5EF4-FFF2-40B4-BE49-F238E27FC236}">
                    <a16:creationId xmlns:a16="http://schemas.microsoft.com/office/drawing/2014/main" id="{3E182CF6-7D33-190E-57C3-2E1DD0ACC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3" name="Line 276">
                <a:extLst>
                  <a:ext uri="{FF2B5EF4-FFF2-40B4-BE49-F238E27FC236}">
                    <a16:creationId xmlns:a16="http://schemas.microsoft.com/office/drawing/2014/main" id="{A8B0269D-DCE7-B514-10D3-810FEE236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4" name="Line 277">
                <a:extLst>
                  <a:ext uri="{FF2B5EF4-FFF2-40B4-BE49-F238E27FC236}">
                    <a16:creationId xmlns:a16="http://schemas.microsoft.com/office/drawing/2014/main" id="{652F1F4B-F2AC-F50C-1684-1FE33A336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5" name="Line 278">
                <a:extLst>
                  <a:ext uri="{FF2B5EF4-FFF2-40B4-BE49-F238E27FC236}">
                    <a16:creationId xmlns:a16="http://schemas.microsoft.com/office/drawing/2014/main" id="{1E99AA70-DD02-F350-5B12-FF7D2593A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6" name="Line 279">
                <a:extLst>
                  <a:ext uri="{FF2B5EF4-FFF2-40B4-BE49-F238E27FC236}">
                    <a16:creationId xmlns:a16="http://schemas.microsoft.com/office/drawing/2014/main" id="{2F491F6B-69EF-FFE9-7C4C-7A1705FAD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7" name="Line 280">
                <a:extLst>
                  <a:ext uri="{FF2B5EF4-FFF2-40B4-BE49-F238E27FC236}">
                    <a16:creationId xmlns:a16="http://schemas.microsoft.com/office/drawing/2014/main" id="{664C3CF3-AC72-E973-FC70-DF3F63A7D0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8" name="Line 281">
                <a:extLst>
                  <a:ext uri="{FF2B5EF4-FFF2-40B4-BE49-F238E27FC236}">
                    <a16:creationId xmlns:a16="http://schemas.microsoft.com/office/drawing/2014/main" id="{951F3025-6030-177B-2181-AFE10E5FC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9" name="Line 282">
                <a:extLst>
                  <a:ext uri="{FF2B5EF4-FFF2-40B4-BE49-F238E27FC236}">
                    <a16:creationId xmlns:a16="http://schemas.microsoft.com/office/drawing/2014/main" id="{1DF102BD-B235-6C89-73C2-AE7CABDA6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0" name="Line 283">
                <a:extLst>
                  <a:ext uri="{FF2B5EF4-FFF2-40B4-BE49-F238E27FC236}">
                    <a16:creationId xmlns:a16="http://schemas.microsoft.com/office/drawing/2014/main" id="{6F9189C5-39CC-7D3A-5DCB-4F127E8FA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1" name="Line 284">
                <a:extLst>
                  <a:ext uri="{FF2B5EF4-FFF2-40B4-BE49-F238E27FC236}">
                    <a16:creationId xmlns:a16="http://schemas.microsoft.com/office/drawing/2014/main" id="{44E62ABD-CF72-5EEE-1C23-A565AB083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96" name="Picture 399" descr="cell_tower_radiation copy">
              <a:extLst>
                <a:ext uri="{FF2B5EF4-FFF2-40B4-BE49-F238E27FC236}">
                  <a16:creationId xmlns:a16="http://schemas.microsoft.com/office/drawing/2014/main" id="{A50410E5-5488-FDEA-6906-C3A6F9076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Group 356">
            <a:extLst>
              <a:ext uri="{FF2B5EF4-FFF2-40B4-BE49-F238E27FC236}">
                <a16:creationId xmlns:a16="http://schemas.microsoft.com/office/drawing/2014/main" id="{A82367EF-ABEB-5B10-A58F-C2A5A2D0A5EB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113" name="Picture 354" descr="laptop_stylized_small">
              <a:extLst>
                <a:ext uri="{FF2B5EF4-FFF2-40B4-BE49-F238E27FC236}">
                  <a16:creationId xmlns:a16="http://schemas.microsoft.com/office/drawing/2014/main" id="{0E2C9BD1-BAAF-9503-2201-8FEBC27B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55" descr="antenna_stylized">
              <a:extLst>
                <a:ext uri="{FF2B5EF4-FFF2-40B4-BE49-F238E27FC236}">
                  <a16:creationId xmlns:a16="http://schemas.microsoft.com/office/drawing/2014/main" id="{D8D182B1-E35C-A823-0579-F8E4FFB0B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Group 356">
            <a:extLst>
              <a:ext uri="{FF2B5EF4-FFF2-40B4-BE49-F238E27FC236}">
                <a16:creationId xmlns:a16="http://schemas.microsoft.com/office/drawing/2014/main" id="{A9C59221-6BF4-11BC-B64C-0EBE4AD0CBCB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116" name="Picture 354" descr="laptop_stylized_small">
              <a:extLst>
                <a:ext uri="{FF2B5EF4-FFF2-40B4-BE49-F238E27FC236}">
                  <a16:creationId xmlns:a16="http://schemas.microsoft.com/office/drawing/2014/main" id="{334E4B9D-21EE-6B7D-771C-47DF9DF97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355" descr="antenna_stylized">
              <a:extLst>
                <a:ext uri="{FF2B5EF4-FFF2-40B4-BE49-F238E27FC236}">
                  <a16:creationId xmlns:a16="http://schemas.microsoft.com/office/drawing/2014/main" id="{F904E312-F68A-E7C0-DFB4-1456225F2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8" name="Group 356">
            <a:extLst>
              <a:ext uri="{FF2B5EF4-FFF2-40B4-BE49-F238E27FC236}">
                <a16:creationId xmlns:a16="http://schemas.microsoft.com/office/drawing/2014/main" id="{3AA4BF78-04CB-ACD1-A0EA-FEE86FAA69A6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119" name="Picture 354" descr="laptop_stylized_small">
              <a:extLst>
                <a:ext uri="{FF2B5EF4-FFF2-40B4-BE49-F238E27FC236}">
                  <a16:creationId xmlns:a16="http://schemas.microsoft.com/office/drawing/2014/main" id="{3BB0B2B8-1160-D99F-C676-21853B125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355" descr="antenna_stylized">
              <a:extLst>
                <a:ext uri="{FF2B5EF4-FFF2-40B4-BE49-F238E27FC236}">
                  <a16:creationId xmlns:a16="http://schemas.microsoft.com/office/drawing/2014/main" id="{3449B509-B2A7-D047-CB8D-F2346D240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1" name="Group 403">
            <a:extLst>
              <a:ext uri="{FF2B5EF4-FFF2-40B4-BE49-F238E27FC236}">
                <a16:creationId xmlns:a16="http://schemas.microsoft.com/office/drawing/2014/main" id="{BE98316E-58BD-F70A-D08F-5829E8C037D2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122" name="Picture 364" descr="iphone_stylized_small">
              <a:extLst>
                <a:ext uri="{FF2B5EF4-FFF2-40B4-BE49-F238E27FC236}">
                  <a16:creationId xmlns:a16="http://schemas.microsoft.com/office/drawing/2014/main" id="{7DDA8F64-ACC9-B937-5718-224D24552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402" descr="antenna_radiation_stylized">
              <a:extLst>
                <a:ext uri="{FF2B5EF4-FFF2-40B4-BE49-F238E27FC236}">
                  <a16:creationId xmlns:a16="http://schemas.microsoft.com/office/drawing/2014/main" id="{25531DC0-4B77-1D98-7DA2-A903B7BF8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Group 356">
            <a:extLst>
              <a:ext uri="{FF2B5EF4-FFF2-40B4-BE49-F238E27FC236}">
                <a16:creationId xmlns:a16="http://schemas.microsoft.com/office/drawing/2014/main" id="{A5834A71-5711-4D90-8D2B-5E25FE6F9BD9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125" name="Picture 354" descr="laptop_stylized_small">
              <a:extLst>
                <a:ext uri="{FF2B5EF4-FFF2-40B4-BE49-F238E27FC236}">
                  <a16:creationId xmlns:a16="http://schemas.microsoft.com/office/drawing/2014/main" id="{1999A6C7-2B63-97B4-0C91-2A5152371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355" descr="antenna_stylized">
              <a:extLst>
                <a:ext uri="{FF2B5EF4-FFF2-40B4-BE49-F238E27FC236}">
                  <a16:creationId xmlns:a16="http://schemas.microsoft.com/office/drawing/2014/main" id="{4ECD1A3F-875E-CAF9-5940-C4FA91447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7" name="Group 403">
            <a:extLst>
              <a:ext uri="{FF2B5EF4-FFF2-40B4-BE49-F238E27FC236}">
                <a16:creationId xmlns:a16="http://schemas.microsoft.com/office/drawing/2014/main" id="{7D915BC1-E79B-267B-65AB-72B46C42328D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128" name="Picture 364" descr="iphone_stylized_small">
              <a:extLst>
                <a:ext uri="{FF2B5EF4-FFF2-40B4-BE49-F238E27FC236}">
                  <a16:creationId xmlns:a16="http://schemas.microsoft.com/office/drawing/2014/main" id="{71BE91C4-4CA1-9D3D-6EBE-860DC4A3C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402" descr="antenna_radiation_stylized">
              <a:extLst>
                <a:ext uri="{FF2B5EF4-FFF2-40B4-BE49-F238E27FC236}">
                  <a16:creationId xmlns:a16="http://schemas.microsoft.com/office/drawing/2014/main" id="{7BD45ABC-4174-DA93-9B1D-A3422B5BD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0" name="Line 63">
            <a:extLst>
              <a:ext uri="{FF2B5EF4-FFF2-40B4-BE49-F238E27FC236}">
                <a16:creationId xmlns:a16="http://schemas.microsoft.com/office/drawing/2014/main" id="{BB428A1A-8C5E-3584-8578-13D7D7E14E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Line 34">
            <a:extLst>
              <a:ext uri="{FF2B5EF4-FFF2-40B4-BE49-F238E27FC236}">
                <a16:creationId xmlns:a16="http://schemas.microsoft.com/office/drawing/2014/main" id="{9109ADD2-1558-22EE-7853-F242A862B4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32" name="Group 6">
            <a:extLst>
              <a:ext uri="{FF2B5EF4-FFF2-40B4-BE49-F238E27FC236}">
                <a16:creationId xmlns:a16="http://schemas.microsoft.com/office/drawing/2014/main" id="{B0F8FE9A-C855-DF90-46CA-2AF5E8ED15D1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A5F01E53-4C35-C512-C038-5891B845E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Text Box 8">
              <a:extLst>
                <a:ext uri="{FF2B5EF4-FFF2-40B4-BE49-F238E27FC236}">
                  <a16:creationId xmlns:a16="http://schemas.microsoft.com/office/drawing/2014/main" id="{4C951F38-AD6D-ECB9-E8F8-80B53B7E8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135" name="Rectangle 84">
            <a:extLst>
              <a:ext uri="{FF2B5EF4-FFF2-40B4-BE49-F238E27FC236}">
                <a16:creationId xmlns:a16="http://schemas.microsoft.com/office/drawing/2014/main" id="{60601CEC-AE56-5925-5374-DECC4038B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1658937"/>
            <a:ext cx="5903912" cy="2260057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6" name="Rectangle 85">
            <a:extLst>
              <a:ext uri="{FF2B5EF4-FFF2-40B4-BE49-F238E27FC236}">
                <a16:creationId xmlns:a16="http://schemas.microsoft.com/office/drawing/2014/main" id="{763F0438-FDD3-5C75-20AB-FEB017889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324" y="1587500"/>
            <a:ext cx="2212975" cy="223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7" name="Rectangle 83">
            <a:extLst>
              <a:ext uri="{FF2B5EF4-FFF2-40B4-BE49-F238E27FC236}">
                <a16:creationId xmlns:a16="http://schemas.microsoft.com/office/drawing/2014/main" id="{4C8B1984-4242-2526-48BC-5A9223A3A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2" y="1458913"/>
            <a:ext cx="5780087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wireless hosts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laptop, smartphone, IoT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run applications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may be stationary (non-mobile) or mobile</a:t>
            </a:r>
          </a:p>
          <a:p>
            <a:pPr marL="635000" lvl="1" indent="-1778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cs typeface="+mn-cs"/>
              </a:rPr>
              <a:t>wireless does </a:t>
            </a:r>
            <a:r>
              <a:rPr lang="en-US" sz="2000" i="1" dirty="0">
                <a:cs typeface="+mn-cs"/>
              </a:rPr>
              <a:t>not</a:t>
            </a:r>
            <a:r>
              <a:rPr lang="en-US" sz="2000" dirty="0">
                <a:cs typeface="+mn-cs"/>
              </a:rPr>
              <a:t> always mean mobility! </a:t>
            </a:r>
          </a:p>
        </p:txBody>
      </p:sp>
      <p:sp>
        <p:nvSpPr>
          <p:cNvPr id="138" name="Line 86">
            <a:extLst>
              <a:ext uri="{FF2B5EF4-FFF2-40B4-BE49-F238E27FC236}">
                <a16:creationId xmlns:a16="http://schemas.microsoft.com/office/drawing/2014/main" id="{421D44BC-592F-A522-A40A-0BE52F50FC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89661" y="3918994"/>
            <a:ext cx="863455" cy="187696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</a:t>
            </a:r>
          </a:p>
        </p:txBody>
      </p:sp>
      <p:sp>
        <p:nvSpPr>
          <p:cNvPr id="139" name="Line 87">
            <a:extLst>
              <a:ext uri="{FF2B5EF4-FFF2-40B4-BE49-F238E27FC236}">
                <a16:creationId xmlns:a16="http://schemas.microsoft.com/office/drawing/2014/main" id="{D793AA15-5969-658F-E5B5-FCBBF0BC43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3910013"/>
            <a:ext cx="1795316" cy="134937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   </a:t>
            </a:r>
          </a:p>
        </p:txBody>
      </p:sp>
      <p:grpSp>
        <p:nvGrpSpPr>
          <p:cNvPr id="140" name="Group 356">
            <a:extLst>
              <a:ext uri="{FF2B5EF4-FFF2-40B4-BE49-F238E27FC236}">
                <a16:creationId xmlns:a16="http://schemas.microsoft.com/office/drawing/2014/main" id="{F4B3D3E9-87BE-1D31-F368-EF9375804881}"/>
              </a:ext>
            </a:extLst>
          </p:cNvPr>
          <p:cNvGrpSpPr>
            <a:grpSpLocks/>
          </p:cNvGrpSpPr>
          <p:nvPr/>
        </p:nvGrpSpPr>
        <p:grpSpPr bwMode="auto">
          <a:xfrm>
            <a:off x="10753725" y="1857375"/>
            <a:ext cx="762000" cy="771525"/>
            <a:chOff x="313" y="1497"/>
            <a:chExt cx="1152" cy="1014"/>
          </a:xfrm>
        </p:grpSpPr>
        <p:pic>
          <p:nvPicPr>
            <p:cNvPr id="141" name="Picture 354" descr="laptop_stylized_small">
              <a:extLst>
                <a:ext uri="{FF2B5EF4-FFF2-40B4-BE49-F238E27FC236}">
                  <a16:creationId xmlns:a16="http://schemas.microsoft.com/office/drawing/2014/main" id="{0B3FAD64-B1F2-E48C-C81A-1054F159F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2" name="Picture 355" descr="antenna_stylized">
              <a:extLst>
                <a:ext uri="{FF2B5EF4-FFF2-40B4-BE49-F238E27FC236}">
                  <a16:creationId xmlns:a16="http://schemas.microsoft.com/office/drawing/2014/main" id="{E97857A0-5896-96B1-74B2-6DF7F5B4C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" name="Group 403">
            <a:extLst>
              <a:ext uri="{FF2B5EF4-FFF2-40B4-BE49-F238E27FC236}">
                <a16:creationId xmlns:a16="http://schemas.microsoft.com/office/drawing/2014/main" id="{53AB4519-3F4D-C9D2-0BB0-5DC19D3AF907}"/>
              </a:ext>
            </a:extLst>
          </p:cNvPr>
          <p:cNvGrpSpPr>
            <a:grpSpLocks/>
          </p:cNvGrpSpPr>
          <p:nvPr/>
        </p:nvGrpSpPr>
        <p:grpSpPr bwMode="auto">
          <a:xfrm>
            <a:off x="9982200" y="1778000"/>
            <a:ext cx="598488" cy="514350"/>
            <a:chOff x="2751" y="1851"/>
            <a:chExt cx="462" cy="478"/>
          </a:xfrm>
        </p:grpSpPr>
        <p:pic>
          <p:nvPicPr>
            <p:cNvPr id="144" name="Picture 364" descr="iphone_stylized_small">
              <a:extLst>
                <a:ext uri="{FF2B5EF4-FFF2-40B4-BE49-F238E27FC236}">
                  <a16:creationId xmlns:a16="http://schemas.microsoft.com/office/drawing/2014/main" id="{102ABC5E-1DAD-2A63-47E8-091BF2A6B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402" descr="antenna_radiation_stylized">
              <a:extLst>
                <a:ext uri="{FF2B5EF4-FFF2-40B4-BE49-F238E27FC236}">
                  <a16:creationId xmlns:a16="http://schemas.microsoft.com/office/drawing/2014/main" id="{3D9658C9-5433-A6AF-3A85-3D1C27DFA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2499949-005A-BD52-9519-802B14CEF0C3}"/>
              </a:ext>
            </a:extLst>
          </p:cNvPr>
          <p:cNvGrpSpPr/>
          <p:nvPr/>
        </p:nvGrpSpPr>
        <p:grpSpPr>
          <a:xfrm>
            <a:off x="9429035" y="1895968"/>
            <a:ext cx="616665" cy="796431"/>
            <a:chOff x="7797061" y="3296104"/>
            <a:chExt cx="347997" cy="396620"/>
          </a:xfrm>
        </p:grpSpPr>
        <p:pic>
          <p:nvPicPr>
            <p:cNvPr id="147" name="Picture 571" descr="fridge2.png">
              <a:extLst>
                <a:ext uri="{FF2B5EF4-FFF2-40B4-BE49-F238E27FC236}">
                  <a16:creationId xmlns:a16="http://schemas.microsoft.com/office/drawing/2014/main" id="{D33B3797-E804-07D4-7F47-2585A61E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1115" descr="antenna_stylized">
              <a:extLst>
                <a:ext uri="{FF2B5EF4-FFF2-40B4-BE49-F238E27FC236}">
                  <a16:creationId xmlns:a16="http://schemas.microsoft.com/office/drawing/2014/main" id="{1E2C6394-BCF5-1B65-3E1F-0CD64AA44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296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052EE03-B621-DE83-611A-D1713EC7B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6E6700CE-1FED-F642-9301-84A0F8E0A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20665B0B-4FD0-6AEC-440F-58439C0C2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B0FFCC91-3131-09D0-C0E9-9DBFAAC2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4" name="Oval 38">
            <a:extLst>
              <a:ext uri="{FF2B5EF4-FFF2-40B4-BE49-F238E27FC236}">
                <a16:creationId xmlns:a16="http://schemas.microsoft.com/office/drawing/2014/main" id="{B89A5141-B4BB-D8F8-E8F6-F15DF545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5" name="Line 59">
            <a:extLst>
              <a:ext uri="{FF2B5EF4-FFF2-40B4-BE49-F238E27FC236}">
                <a16:creationId xmlns:a16="http://schemas.microsoft.com/office/drawing/2014/main" id="{A83E2C40-7CCF-63C7-E9A0-CC65EA84F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" name="Line 60">
            <a:extLst>
              <a:ext uri="{FF2B5EF4-FFF2-40B4-BE49-F238E27FC236}">
                <a16:creationId xmlns:a16="http://schemas.microsoft.com/office/drawing/2014/main" id="{F278E089-ADEC-9620-06F1-45F1F268E1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7" name="Line 61">
            <a:extLst>
              <a:ext uri="{FF2B5EF4-FFF2-40B4-BE49-F238E27FC236}">
                <a16:creationId xmlns:a16="http://schemas.microsoft.com/office/drawing/2014/main" id="{70E7E8EB-767F-AA64-E313-8198D9F354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8" name="Line 62">
            <a:extLst>
              <a:ext uri="{FF2B5EF4-FFF2-40B4-BE49-F238E27FC236}">
                <a16:creationId xmlns:a16="http://schemas.microsoft.com/office/drawing/2014/main" id="{3F1CAB44-4C6A-87D4-B1D4-ABDE99E481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Line 64">
            <a:extLst>
              <a:ext uri="{FF2B5EF4-FFF2-40B4-BE49-F238E27FC236}">
                <a16:creationId xmlns:a16="http://schemas.microsoft.com/office/drawing/2014/main" id="{CE6A8A40-63EB-4A8E-AAB2-BAC1A655B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49" name="Group 356">
            <a:extLst>
              <a:ext uri="{FF2B5EF4-FFF2-40B4-BE49-F238E27FC236}">
                <a16:creationId xmlns:a16="http://schemas.microsoft.com/office/drawing/2014/main" id="{951B2ED8-C8A3-D78C-7F82-D7C2090404AE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50" name="Picture 354" descr="laptop_stylized_small">
              <a:extLst>
                <a:ext uri="{FF2B5EF4-FFF2-40B4-BE49-F238E27FC236}">
                  <a16:creationId xmlns:a16="http://schemas.microsoft.com/office/drawing/2014/main" id="{856A68CE-4A9F-EDF2-4BDB-29CDE617D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355" descr="antenna_stylized">
              <a:extLst>
                <a:ext uri="{FF2B5EF4-FFF2-40B4-BE49-F238E27FC236}">
                  <a16:creationId xmlns:a16="http://schemas.microsoft.com/office/drawing/2014/main" id="{D6593D54-6EBA-A592-99AE-CAB695619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2" name="Group 361">
            <a:extLst>
              <a:ext uri="{FF2B5EF4-FFF2-40B4-BE49-F238E27FC236}">
                <a16:creationId xmlns:a16="http://schemas.microsoft.com/office/drawing/2014/main" id="{84EBD0C9-944F-8A01-1F49-31188CA75EF4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53" name="Picture 358" descr="access_point_stylized_small">
              <a:extLst>
                <a:ext uri="{FF2B5EF4-FFF2-40B4-BE49-F238E27FC236}">
                  <a16:creationId xmlns:a16="http://schemas.microsoft.com/office/drawing/2014/main" id="{2970470E-88D9-3CA5-D956-BB806D84E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360" descr="antenna_radiation_stylized">
              <a:extLst>
                <a:ext uri="{FF2B5EF4-FFF2-40B4-BE49-F238E27FC236}">
                  <a16:creationId xmlns:a16="http://schemas.microsoft.com/office/drawing/2014/main" id="{1A66D50A-EA90-D8EB-9CEC-43EBAEDDE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5" name="Group 1">
            <a:extLst>
              <a:ext uri="{FF2B5EF4-FFF2-40B4-BE49-F238E27FC236}">
                <a16:creationId xmlns:a16="http://schemas.microsoft.com/office/drawing/2014/main" id="{668D6B7B-6E7B-8691-6C5D-9373C567BA42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56" name="Group 398">
              <a:extLst>
                <a:ext uri="{FF2B5EF4-FFF2-40B4-BE49-F238E27FC236}">
                  <a16:creationId xmlns:a16="http://schemas.microsoft.com/office/drawing/2014/main" id="{C460AD4F-43AC-D6C2-B734-5A9B63FFC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58" name="Line 270">
                <a:extLst>
                  <a:ext uri="{FF2B5EF4-FFF2-40B4-BE49-F238E27FC236}">
                    <a16:creationId xmlns:a16="http://schemas.microsoft.com/office/drawing/2014/main" id="{3A0595B2-6605-A64D-AF6A-F77EB4C39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9" name="Line 271">
                <a:extLst>
                  <a:ext uri="{FF2B5EF4-FFF2-40B4-BE49-F238E27FC236}">
                    <a16:creationId xmlns:a16="http://schemas.microsoft.com/office/drawing/2014/main" id="{805E7D3D-4DEB-EBCF-F600-B50EB60AED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0" name="Line 272">
                <a:extLst>
                  <a:ext uri="{FF2B5EF4-FFF2-40B4-BE49-F238E27FC236}">
                    <a16:creationId xmlns:a16="http://schemas.microsoft.com/office/drawing/2014/main" id="{E7DE0F94-71D0-2BF6-C6CD-40EB98DAFD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1" name="Line 273">
                <a:extLst>
                  <a:ext uri="{FF2B5EF4-FFF2-40B4-BE49-F238E27FC236}">
                    <a16:creationId xmlns:a16="http://schemas.microsoft.com/office/drawing/2014/main" id="{099ED4B5-7635-D60D-33AD-18A5075002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2" name="Line 274">
                <a:extLst>
                  <a:ext uri="{FF2B5EF4-FFF2-40B4-BE49-F238E27FC236}">
                    <a16:creationId xmlns:a16="http://schemas.microsoft.com/office/drawing/2014/main" id="{0F7E7F6E-5DCA-1E87-9CB6-3B6541F6F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3" name="Line 275">
                <a:extLst>
                  <a:ext uri="{FF2B5EF4-FFF2-40B4-BE49-F238E27FC236}">
                    <a16:creationId xmlns:a16="http://schemas.microsoft.com/office/drawing/2014/main" id="{7AF8C476-585F-99AE-DA7E-A3354C015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4" name="Line 276">
                <a:extLst>
                  <a:ext uri="{FF2B5EF4-FFF2-40B4-BE49-F238E27FC236}">
                    <a16:creationId xmlns:a16="http://schemas.microsoft.com/office/drawing/2014/main" id="{E38F35B9-005B-F121-6ED9-286FBFD485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5" name="Line 277">
                <a:extLst>
                  <a:ext uri="{FF2B5EF4-FFF2-40B4-BE49-F238E27FC236}">
                    <a16:creationId xmlns:a16="http://schemas.microsoft.com/office/drawing/2014/main" id="{D31E9986-896D-4864-B286-4D85D5F70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Line 278">
                <a:extLst>
                  <a:ext uri="{FF2B5EF4-FFF2-40B4-BE49-F238E27FC236}">
                    <a16:creationId xmlns:a16="http://schemas.microsoft.com/office/drawing/2014/main" id="{DF74B8FE-F9A9-4DA8-DD53-A50583A3D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9">
                <a:extLst>
                  <a:ext uri="{FF2B5EF4-FFF2-40B4-BE49-F238E27FC236}">
                    <a16:creationId xmlns:a16="http://schemas.microsoft.com/office/drawing/2014/main" id="{8B27FF22-3071-38B2-C8A4-829F08467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80">
                <a:extLst>
                  <a:ext uri="{FF2B5EF4-FFF2-40B4-BE49-F238E27FC236}">
                    <a16:creationId xmlns:a16="http://schemas.microsoft.com/office/drawing/2014/main" id="{1AA64FF5-D60B-E0AA-2F19-3B7FBAEC3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81">
                <a:extLst>
                  <a:ext uri="{FF2B5EF4-FFF2-40B4-BE49-F238E27FC236}">
                    <a16:creationId xmlns:a16="http://schemas.microsoft.com/office/drawing/2014/main" id="{92806B17-86F1-13D0-38A1-5BB96B708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82">
                <a:extLst>
                  <a:ext uri="{FF2B5EF4-FFF2-40B4-BE49-F238E27FC236}">
                    <a16:creationId xmlns:a16="http://schemas.microsoft.com/office/drawing/2014/main" id="{AA909598-97B1-B98D-DD5E-88F25D3120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83">
                <a:extLst>
                  <a:ext uri="{FF2B5EF4-FFF2-40B4-BE49-F238E27FC236}">
                    <a16:creationId xmlns:a16="http://schemas.microsoft.com/office/drawing/2014/main" id="{D237D171-8BFD-FA62-A59B-248A49781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84">
                <a:extLst>
                  <a:ext uri="{FF2B5EF4-FFF2-40B4-BE49-F238E27FC236}">
                    <a16:creationId xmlns:a16="http://schemas.microsoft.com/office/drawing/2014/main" id="{1BBBB35B-C0A4-84C0-3E20-3D7259359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57" name="Picture 399" descr="cell_tower_radiation copy">
              <a:extLst>
                <a:ext uri="{FF2B5EF4-FFF2-40B4-BE49-F238E27FC236}">
                  <a16:creationId xmlns:a16="http://schemas.microsoft.com/office/drawing/2014/main" id="{27CEA4AE-BD2D-271B-CDAD-E7EF50279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3" name="Group 403">
            <a:extLst>
              <a:ext uri="{FF2B5EF4-FFF2-40B4-BE49-F238E27FC236}">
                <a16:creationId xmlns:a16="http://schemas.microsoft.com/office/drawing/2014/main" id="{1E31C453-71A0-5F6A-9A2D-5EBFA715ABFB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74" name="Picture 364" descr="iphone_stylized_small">
              <a:extLst>
                <a:ext uri="{FF2B5EF4-FFF2-40B4-BE49-F238E27FC236}">
                  <a16:creationId xmlns:a16="http://schemas.microsoft.com/office/drawing/2014/main" id="{724B44E1-C89F-FB06-2933-4BB3185D6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402" descr="antenna_radiation_stylized">
              <a:extLst>
                <a:ext uri="{FF2B5EF4-FFF2-40B4-BE49-F238E27FC236}">
                  <a16:creationId xmlns:a16="http://schemas.microsoft.com/office/drawing/2014/main" id="{8F372F9E-9FA9-CA1A-A77B-8E91FBBE4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6" name="Group 100">
            <a:extLst>
              <a:ext uri="{FF2B5EF4-FFF2-40B4-BE49-F238E27FC236}">
                <a16:creationId xmlns:a16="http://schemas.microsoft.com/office/drawing/2014/main" id="{1B8DF1BD-519C-E104-4092-FE18A27AEDDA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77" name="Group 398">
              <a:extLst>
                <a:ext uri="{FF2B5EF4-FFF2-40B4-BE49-F238E27FC236}">
                  <a16:creationId xmlns:a16="http://schemas.microsoft.com/office/drawing/2014/main" id="{A7885517-1987-4829-02FE-6925247DFC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79" name="Line 270">
                <a:extLst>
                  <a:ext uri="{FF2B5EF4-FFF2-40B4-BE49-F238E27FC236}">
                    <a16:creationId xmlns:a16="http://schemas.microsoft.com/office/drawing/2014/main" id="{778EEAE2-C9C2-69B4-957A-20A6A3274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Line 271">
                <a:extLst>
                  <a:ext uri="{FF2B5EF4-FFF2-40B4-BE49-F238E27FC236}">
                    <a16:creationId xmlns:a16="http://schemas.microsoft.com/office/drawing/2014/main" id="{851B9724-3E23-5EB3-4A67-419E3A22B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1" name="Line 272">
                <a:extLst>
                  <a:ext uri="{FF2B5EF4-FFF2-40B4-BE49-F238E27FC236}">
                    <a16:creationId xmlns:a16="http://schemas.microsoft.com/office/drawing/2014/main" id="{B7D11055-278A-B2BA-0323-9B429EFC7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2" name="Line 273">
                <a:extLst>
                  <a:ext uri="{FF2B5EF4-FFF2-40B4-BE49-F238E27FC236}">
                    <a16:creationId xmlns:a16="http://schemas.microsoft.com/office/drawing/2014/main" id="{36DDB736-3C38-9A8F-6FBF-2D4F54861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Line 274">
                <a:extLst>
                  <a:ext uri="{FF2B5EF4-FFF2-40B4-BE49-F238E27FC236}">
                    <a16:creationId xmlns:a16="http://schemas.microsoft.com/office/drawing/2014/main" id="{EF6FA808-8DEE-ABA1-9B7B-70CF5CFA3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4" name="Line 275">
                <a:extLst>
                  <a:ext uri="{FF2B5EF4-FFF2-40B4-BE49-F238E27FC236}">
                    <a16:creationId xmlns:a16="http://schemas.microsoft.com/office/drawing/2014/main" id="{2CDBA6E0-614D-B3E0-2C92-913590019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5" name="Line 276">
                <a:extLst>
                  <a:ext uri="{FF2B5EF4-FFF2-40B4-BE49-F238E27FC236}">
                    <a16:creationId xmlns:a16="http://schemas.microsoft.com/office/drawing/2014/main" id="{171A2714-AADB-408F-2917-55F0A61F1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6" name="Line 277">
                <a:extLst>
                  <a:ext uri="{FF2B5EF4-FFF2-40B4-BE49-F238E27FC236}">
                    <a16:creationId xmlns:a16="http://schemas.microsoft.com/office/drawing/2014/main" id="{FB6FBD5E-1E98-85C9-DA00-27D17CE42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7" name="Line 278">
                <a:extLst>
                  <a:ext uri="{FF2B5EF4-FFF2-40B4-BE49-F238E27FC236}">
                    <a16:creationId xmlns:a16="http://schemas.microsoft.com/office/drawing/2014/main" id="{14D80729-2394-FFC5-637F-CCFA092D0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Line 279">
                <a:extLst>
                  <a:ext uri="{FF2B5EF4-FFF2-40B4-BE49-F238E27FC236}">
                    <a16:creationId xmlns:a16="http://schemas.microsoft.com/office/drawing/2014/main" id="{5C8F5630-83DD-9DA1-135E-D5152EEC7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Line 280">
                <a:extLst>
                  <a:ext uri="{FF2B5EF4-FFF2-40B4-BE49-F238E27FC236}">
                    <a16:creationId xmlns:a16="http://schemas.microsoft.com/office/drawing/2014/main" id="{283540BD-3111-5D30-BD11-1E6CB81E5E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Line 281">
                <a:extLst>
                  <a:ext uri="{FF2B5EF4-FFF2-40B4-BE49-F238E27FC236}">
                    <a16:creationId xmlns:a16="http://schemas.microsoft.com/office/drawing/2014/main" id="{CF6236B4-0971-A56E-9207-075F63EED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Line 282">
                <a:extLst>
                  <a:ext uri="{FF2B5EF4-FFF2-40B4-BE49-F238E27FC236}">
                    <a16:creationId xmlns:a16="http://schemas.microsoft.com/office/drawing/2014/main" id="{D10F8EB1-991D-9E80-618A-ABA2339F6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Line 283">
                <a:extLst>
                  <a:ext uri="{FF2B5EF4-FFF2-40B4-BE49-F238E27FC236}">
                    <a16:creationId xmlns:a16="http://schemas.microsoft.com/office/drawing/2014/main" id="{324882C3-AA3D-4439-5B40-4AF27B598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Line 284">
                <a:extLst>
                  <a:ext uri="{FF2B5EF4-FFF2-40B4-BE49-F238E27FC236}">
                    <a16:creationId xmlns:a16="http://schemas.microsoft.com/office/drawing/2014/main" id="{6C25F9AB-8ECF-E9AF-4C54-44F4E17CDC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78" name="Picture 399" descr="cell_tower_radiation copy">
              <a:extLst>
                <a:ext uri="{FF2B5EF4-FFF2-40B4-BE49-F238E27FC236}">
                  <a16:creationId xmlns:a16="http://schemas.microsoft.com/office/drawing/2014/main" id="{71940208-A35C-6807-683D-0C0FFC8E5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" name="Group 356">
            <a:extLst>
              <a:ext uri="{FF2B5EF4-FFF2-40B4-BE49-F238E27FC236}">
                <a16:creationId xmlns:a16="http://schemas.microsoft.com/office/drawing/2014/main" id="{BD519B3F-2FCD-1095-94EA-4F1CA87F3D75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95" name="Picture 354" descr="laptop_stylized_small">
              <a:extLst>
                <a:ext uri="{FF2B5EF4-FFF2-40B4-BE49-F238E27FC236}">
                  <a16:creationId xmlns:a16="http://schemas.microsoft.com/office/drawing/2014/main" id="{5A3D193B-2964-B771-72E0-498E480ED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6" name="Picture 355" descr="antenna_stylized">
              <a:extLst>
                <a:ext uri="{FF2B5EF4-FFF2-40B4-BE49-F238E27FC236}">
                  <a16:creationId xmlns:a16="http://schemas.microsoft.com/office/drawing/2014/main" id="{40B8C119-FAE8-75C3-7073-60CAE4DE7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7" name="Group 356">
            <a:extLst>
              <a:ext uri="{FF2B5EF4-FFF2-40B4-BE49-F238E27FC236}">
                <a16:creationId xmlns:a16="http://schemas.microsoft.com/office/drawing/2014/main" id="{E082CD0F-4222-CDF6-78BD-C47E3212991E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98" name="Picture 354" descr="laptop_stylized_small">
              <a:extLst>
                <a:ext uri="{FF2B5EF4-FFF2-40B4-BE49-F238E27FC236}">
                  <a16:creationId xmlns:a16="http://schemas.microsoft.com/office/drawing/2014/main" id="{3A271E9D-5F22-946B-CDBC-53BA49BDC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9" name="Picture 355" descr="antenna_stylized">
              <a:extLst>
                <a:ext uri="{FF2B5EF4-FFF2-40B4-BE49-F238E27FC236}">
                  <a16:creationId xmlns:a16="http://schemas.microsoft.com/office/drawing/2014/main" id="{1D688529-7B5E-C00C-F5E0-11E6866CE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0" name="Group 356">
            <a:extLst>
              <a:ext uri="{FF2B5EF4-FFF2-40B4-BE49-F238E27FC236}">
                <a16:creationId xmlns:a16="http://schemas.microsoft.com/office/drawing/2014/main" id="{EC7C768D-E8B2-A04F-BD29-121C13A53949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201" name="Picture 354" descr="laptop_stylized_small">
              <a:extLst>
                <a:ext uri="{FF2B5EF4-FFF2-40B4-BE49-F238E27FC236}">
                  <a16:creationId xmlns:a16="http://schemas.microsoft.com/office/drawing/2014/main" id="{232D82D8-5A0E-FB86-93B7-4C4251674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2" name="Picture 355" descr="antenna_stylized">
              <a:extLst>
                <a:ext uri="{FF2B5EF4-FFF2-40B4-BE49-F238E27FC236}">
                  <a16:creationId xmlns:a16="http://schemas.microsoft.com/office/drawing/2014/main" id="{61343066-A351-3471-CDF7-92610C7DB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3" name="Group 403">
            <a:extLst>
              <a:ext uri="{FF2B5EF4-FFF2-40B4-BE49-F238E27FC236}">
                <a16:creationId xmlns:a16="http://schemas.microsoft.com/office/drawing/2014/main" id="{8C53125C-E335-F7D2-0DD3-1692B555690A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204" name="Picture 364" descr="iphone_stylized_small">
              <a:extLst>
                <a:ext uri="{FF2B5EF4-FFF2-40B4-BE49-F238E27FC236}">
                  <a16:creationId xmlns:a16="http://schemas.microsoft.com/office/drawing/2014/main" id="{E168F223-92BD-73B7-3488-B68E051DF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402" descr="antenna_radiation_stylized">
              <a:extLst>
                <a:ext uri="{FF2B5EF4-FFF2-40B4-BE49-F238E27FC236}">
                  <a16:creationId xmlns:a16="http://schemas.microsoft.com/office/drawing/2014/main" id="{5E65D225-A2AF-323C-7DF0-655BAAF52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6" name="Group 403">
            <a:extLst>
              <a:ext uri="{FF2B5EF4-FFF2-40B4-BE49-F238E27FC236}">
                <a16:creationId xmlns:a16="http://schemas.microsoft.com/office/drawing/2014/main" id="{3C476895-6DEF-74ED-888B-1BCB469FF734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207" name="Picture 364" descr="iphone_stylized_small">
              <a:extLst>
                <a:ext uri="{FF2B5EF4-FFF2-40B4-BE49-F238E27FC236}">
                  <a16:creationId xmlns:a16="http://schemas.microsoft.com/office/drawing/2014/main" id="{577C55C7-BECE-5F45-FEE5-2C5811667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" name="Picture 402" descr="antenna_radiation_stylized">
              <a:extLst>
                <a:ext uri="{FF2B5EF4-FFF2-40B4-BE49-F238E27FC236}">
                  <a16:creationId xmlns:a16="http://schemas.microsoft.com/office/drawing/2014/main" id="{5AD795B7-16E2-A7CF-3829-9F1352BCB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9" name="Group 356">
            <a:extLst>
              <a:ext uri="{FF2B5EF4-FFF2-40B4-BE49-F238E27FC236}">
                <a16:creationId xmlns:a16="http://schemas.microsoft.com/office/drawing/2014/main" id="{07A8F141-3EFE-32E6-AA80-0AB182C8CBCA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210" name="Picture 354" descr="laptop_stylized_small">
              <a:extLst>
                <a:ext uri="{FF2B5EF4-FFF2-40B4-BE49-F238E27FC236}">
                  <a16:creationId xmlns:a16="http://schemas.microsoft.com/office/drawing/2014/main" id="{13E13303-DE32-A124-DABC-A4EE4BF32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" name="Picture 355" descr="antenna_stylized">
              <a:extLst>
                <a:ext uri="{FF2B5EF4-FFF2-40B4-BE49-F238E27FC236}">
                  <a16:creationId xmlns:a16="http://schemas.microsoft.com/office/drawing/2014/main" id="{B73D6D58-6277-F46E-9837-CD2F392A8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2" name="Group 356">
            <a:extLst>
              <a:ext uri="{FF2B5EF4-FFF2-40B4-BE49-F238E27FC236}">
                <a16:creationId xmlns:a16="http://schemas.microsoft.com/office/drawing/2014/main" id="{7D6AA5E1-49B5-B762-1C05-82C73DF84A20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213" name="Picture 354" descr="laptop_stylized_small">
              <a:extLst>
                <a:ext uri="{FF2B5EF4-FFF2-40B4-BE49-F238E27FC236}">
                  <a16:creationId xmlns:a16="http://schemas.microsoft.com/office/drawing/2014/main" id="{05C71007-84F1-EBAB-B6D9-DB7807B9A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" name="Picture 355" descr="antenna_stylized">
              <a:extLst>
                <a:ext uri="{FF2B5EF4-FFF2-40B4-BE49-F238E27FC236}">
                  <a16:creationId xmlns:a16="http://schemas.microsoft.com/office/drawing/2014/main" id="{51B44CBF-7590-D37A-92BE-93441C0A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" name="Group 403">
            <a:extLst>
              <a:ext uri="{FF2B5EF4-FFF2-40B4-BE49-F238E27FC236}">
                <a16:creationId xmlns:a16="http://schemas.microsoft.com/office/drawing/2014/main" id="{DBD4CC13-0A20-16B6-21B8-400DBE93712F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16" name="Picture 364" descr="iphone_stylized_small">
              <a:extLst>
                <a:ext uri="{FF2B5EF4-FFF2-40B4-BE49-F238E27FC236}">
                  <a16:creationId xmlns:a16="http://schemas.microsoft.com/office/drawing/2014/main" id="{90ED3EBD-1C1B-CC57-DAB8-71DC5D791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Picture 402" descr="antenna_radiation_stylized">
              <a:extLst>
                <a:ext uri="{FF2B5EF4-FFF2-40B4-BE49-F238E27FC236}">
                  <a16:creationId xmlns:a16="http://schemas.microsoft.com/office/drawing/2014/main" id="{6701E137-78C1-81F1-F850-295F7C9DD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8" name="Group 142">
            <a:extLst>
              <a:ext uri="{FF2B5EF4-FFF2-40B4-BE49-F238E27FC236}">
                <a16:creationId xmlns:a16="http://schemas.microsoft.com/office/drawing/2014/main" id="{09268749-699F-82A3-72B7-DB2BBDFB30AC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19" name="Group 398">
              <a:extLst>
                <a:ext uri="{FF2B5EF4-FFF2-40B4-BE49-F238E27FC236}">
                  <a16:creationId xmlns:a16="http://schemas.microsoft.com/office/drawing/2014/main" id="{9B1229EE-355B-5536-FE13-F929FEFD56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21" name="Line 270">
                <a:extLst>
                  <a:ext uri="{FF2B5EF4-FFF2-40B4-BE49-F238E27FC236}">
                    <a16:creationId xmlns:a16="http://schemas.microsoft.com/office/drawing/2014/main" id="{DE0B1EE3-2832-4894-CA26-EA9CA7488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2" name="Line 271">
                <a:extLst>
                  <a:ext uri="{FF2B5EF4-FFF2-40B4-BE49-F238E27FC236}">
                    <a16:creationId xmlns:a16="http://schemas.microsoft.com/office/drawing/2014/main" id="{F13F4A4C-577C-25B0-DA11-11AE3B496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3" name="Line 272">
                <a:extLst>
                  <a:ext uri="{FF2B5EF4-FFF2-40B4-BE49-F238E27FC236}">
                    <a16:creationId xmlns:a16="http://schemas.microsoft.com/office/drawing/2014/main" id="{40086C7F-649C-CA52-4618-3E9D8D6C00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4" name="Line 273">
                <a:extLst>
                  <a:ext uri="{FF2B5EF4-FFF2-40B4-BE49-F238E27FC236}">
                    <a16:creationId xmlns:a16="http://schemas.microsoft.com/office/drawing/2014/main" id="{A99079E8-81D7-FF06-BC10-813FF619E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5" name="Line 274">
                <a:extLst>
                  <a:ext uri="{FF2B5EF4-FFF2-40B4-BE49-F238E27FC236}">
                    <a16:creationId xmlns:a16="http://schemas.microsoft.com/office/drawing/2014/main" id="{70CCFCE2-DFBF-138C-2255-0034E37BB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6" name="Line 275">
                <a:extLst>
                  <a:ext uri="{FF2B5EF4-FFF2-40B4-BE49-F238E27FC236}">
                    <a16:creationId xmlns:a16="http://schemas.microsoft.com/office/drawing/2014/main" id="{48E3CD94-B4C2-05F9-ADFD-4B61C2745E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7" name="Line 276">
                <a:extLst>
                  <a:ext uri="{FF2B5EF4-FFF2-40B4-BE49-F238E27FC236}">
                    <a16:creationId xmlns:a16="http://schemas.microsoft.com/office/drawing/2014/main" id="{EDB1092C-2E38-94A1-ACBE-D75BC604C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Line 277">
                <a:extLst>
                  <a:ext uri="{FF2B5EF4-FFF2-40B4-BE49-F238E27FC236}">
                    <a16:creationId xmlns:a16="http://schemas.microsoft.com/office/drawing/2014/main" id="{1BCFC37E-D5E9-69CC-10C0-246654447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9" name="Line 278">
                <a:extLst>
                  <a:ext uri="{FF2B5EF4-FFF2-40B4-BE49-F238E27FC236}">
                    <a16:creationId xmlns:a16="http://schemas.microsoft.com/office/drawing/2014/main" id="{B0FBBED4-B138-43DE-8980-A9FE4A71B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0" name="Line 279">
                <a:extLst>
                  <a:ext uri="{FF2B5EF4-FFF2-40B4-BE49-F238E27FC236}">
                    <a16:creationId xmlns:a16="http://schemas.microsoft.com/office/drawing/2014/main" id="{F3D51479-BCAF-5D77-1671-585B9EC61C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1" name="Line 280">
                <a:extLst>
                  <a:ext uri="{FF2B5EF4-FFF2-40B4-BE49-F238E27FC236}">
                    <a16:creationId xmlns:a16="http://schemas.microsoft.com/office/drawing/2014/main" id="{E1F1CA04-A4BE-7685-637D-474ABEEEDE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2" name="Line 281">
                <a:extLst>
                  <a:ext uri="{FF2B5EF4-FFF2-40B4-BE49-F238E27FC236}">
                    <a16:creationId xmlns:a16="http://schemas.microsoft.com/office/drawing/2014/main" id="{4722B6AE-605C-DD4D-B8D6-4A23F87EC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Line 282">
                <a:extLst>
                  <a:ext uri="{FF2B5EF4-FFF2-40B4-BE49-F238E27FC236}">
                    <a16:creationId xmlns:a16="http://schemas.microsoft.com/office/drawing/2014/main" id="{68F535A7-04C3-E785-EB57-241C56781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283">
                <a:extLst>
                  <a:ext uri="{FF2B5EF4-FFF2-40B4-BE49-F238E27FC236}">
                    <a16:creationId xmlns:a16="http://schemas.microsoft.com/office/drawing/2014/main" id="{C97F154C-EF12-CF28-CC0B-DD5B53690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284">
                <a:extLst>
                  <a:ext uri="{FF2B5EF4-FFF2-40B4-BE49-F238E27FC236}">
                    <a16:creationId xmlns:a16="http://schemas.microsoft.com/office/drawing/2014/main" id="{3A7289DB-B9EA-D51F-361C-01BCF3787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20" name="Picture 399" descr="cell_tower_radiation copy">
              <a:extLst>
                <a:ext uri="{FF2B5EF4-FFF2-40B4-BE49-F238E27FC236}">
                  <a16:creationId xmlns:a16="http://schemas.microsoft.com/office/drawing/2014/main" id="{0BB7BE2A-1650-2973-787D-696D58559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6" name="Group 356">
            <a:extLst>
              <a:ext uri="{FF2B5EF4-FFF2-40B4-BE49-F238E27FC236}">
                <a16:creationId xmlns:a16="http://schemas.microsoft.com/office/drawing/2014/main" id="{9891B785-AA48-F621-B2F8-81F29355C901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37" name="Picture 354" descr="laptop_stylized_small">
              <a:extLst>
                <a:ext uri="{FF2B5EF4-FFF2-40B4-BE49-F238E27FC236}">
                  <a16:creationId xmlns:a16="http://schemas.microsoft.com/office/drawing/2014/main" id="{81BD48A1-5F30-F48B-042F-96941FC28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Picture 355" descr="antenna_stylized">
              <a:extLst>
                <a:ext uri="{FF2B5EF4-FFF2-40B4-BE49-F238E27FC236}">
                  <a16:creationId xmlns:a16="http://schemas.microsoft.com/office/drawing/2014/main" id="{8D5E79C9-8FE9-F57D-017E-753CA76DF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9" name="Group 356">
            <a:extLst>
              <a:ext uri="{FF2B5EF4-FFF2-40B4-BE49-F238E27FC236}">
                <a16:creationId xmlns:a16="http://schemas.microsoft.com/office/drawing/2014/main" id="{68949B62-CB6A-C959-B548-4DE07E0055C0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40" name="Picture 354" descr="laptop_stylized_small">
              <a:extLst>
                <a:ext uri="{FF2B5EF4-FFF2-40B4-BE49-F238E27FC236}">
                  <a16:creationId xmlns:a16="http://schemas.microsoft.com/office/drawing/2014/main" id="{6507181B-8D0B-30D2-AD6B-020DFC0B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1" name="Picture 355" descr="antenna_stylized">
              <a:extLst>
                <a:ext uri="{FF2B5EF4-FFF2-40B4-BE49-F238E27FC236}">
                  <a16:creationId xmlns:a16="http://schemas.microsoft.com/office/drawing/2014/main" id="{4D1A61B8-C1EE-5DDB-88CA-42556A6AA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2" name="Group 356">
            <a:extLst>
              <a:ext uri="{FF2B5EF4-FFF2-40B4-BE49-F238E27FC236}">
                <a16:creationId xmlns:a16="http://schemas.microsoft.com/office/drawing/2014/main" id="{CF71E5BD-2527-4BED-318B-B1F94C9A38F3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43" name="Picture 354" descr="laptop_stylized_small">
              <a:extLst>
                <a:ext uri="{FF2B5EF4-FFF2-40B4-BE49-F238E27FC236}">
                  <a16:creationId xmlns:a16="http://schemas.microsoft.com/office/drawing/2014/main" id="{A3C59C85-8D93-7369-72B5-F69428F7C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4" name="Picture 355" descr="antenna_stylized">
              <a:extLst>
                <a:ext uri="{FF2B5EF4-FFF2-40B4-BE49-F238E27FC236}">
                  <a16:creationId xmlns:a16="http://schemas.microsoft.com/office/drawing/2014/main" id="{5F3AE052-B750-9F64-DD5B-759C17424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" name="Group 403">
            <a:extLst>
              <a:ext uri="{FF2B5EF4-FFF2-40B4-BE49-F238E27FC236}">
                <a16:creationId xmlns:a16="http://schemas.microsoft.com/office/drawing/2014/main" id="{00FCD5F3-0EF1-33A1-376F-DD2032FF00D6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46" name="Picture 364" descr="iphone_stylized_small">
              <a:extLst>
                <a:ext uri="{FF2B5EF4-FFF2-40B4-BE49-F238E27FC236}">
                  <a16:creationId xmlns:a16="http://schemas.microsoft.com/office/drawing/2014/main" id="{683CD70A-0F3D-8F12-D077-DD545BD47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7" name="Picture 402" descr="antenna_radiation_stylized">
              <a:extLst>
                <a:ext uri="{FF2B5EF4-FFF2-40B4-BE49-F238E27FC236}">
                  <a16:creationId xmlns:a16="http://schemas.microsoft.com/office/drawing/2014/main" id="{A130F042-052B-8A9E-4A14-573D9065B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8" name="Group 356">
            <a:extLst>
              <a:ext uri="{FF2B5EF4-FFF2-40B4-BE49-F238E27FC236}">
                <a16:creationId xmlns:a16="http://schemas.microsoft.com/office/drawing/2014/main" id="{6EBB1CD0-B52E-4BFE-8672-5D321F57D8C5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49" name="Picture 354" descr="laptop_stylized_small">
              <a:extLst>
                <a:ext uri="{FF2B5EF4-FFF2-40B4-BE49-F238E27FC236}">
                  <a16:creationId xmlns:a16="http://schemas.microsoft.com/office/drawing/2014/main" id="{2A95643E-A073-C8BB-7C5E-3F981F7E8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" name="Picture 355" descr="antenna_stylized">
              <a:extLst>
                <a:ext uri="{FF2B5EF4-FFF2-40B4-BE49-F238E27FC236}">
                  <a16:creationId xmlns:a16="http://schemas.microsoft.com/office/drawing/2014/main" id="{25F6EE55-328C-E799-0F82-2186DBD78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1" name="Group 403">
            <a:extLst>
              <a:ext uri="{FF2B5EF4-FFF2-40B4-BE49-F238E27FC236}">
                <a16:creationId xmlns:a16="http://schemas.microsoft.com/office/drawing/2014/main" id="{63B0F778-ED65-6DDB-8044-7B249D957D1E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52" name="Picture 364" descr="iphone_stylized_small">
              <a:extLst>
                <a:ext uri="{FF2B5EF4-FFF2-40B4-BE49-F238E27FC236}">
                  <a16:creationId xmlns:a16="http://schemas.microsoft.com/office/drawing/2014/main" id="{0D1B780D-3FD4-DF7D-FF23-5D4673FC58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" name="Picture 402" descr="antenna_radiation_stylized">
              <a:extLst>
                <a:ext uri="{FF2B5EF4-FFF2-40B4-BE49-F238E27FC236}">
                  <a16:creationId xmlns:a16="http://schemas.microsoft.com/office/drawing/2014/main" id="{E8B806DB-B213-959D-3DF9-D48FFEEB3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4" name="Line 63">
            <a:extLst>
              <a:ext uri="{FF2B5EF4-FFF2-40B4-BE49-F238E27FC236}">
                <a16:creationId xmlns:a16="http://schemas.microsoft.com/office/drawing/2014/main" id="{5FCE835D-5E7F-12D6-7C26-8552841348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5" name="Line 34">
            <a:extLst>
              <a:ext uri="{FF2B5EF4-FFF2-40B4-BE49-F238E27FC236}">
                <a16:creationId xmlns:a16="http://schemas.microsoft.com/office/drawing/2014/main" id="{FA7F921A-255D-1439-D9F7-36BF677D96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56" name="Group 6">
            <a:extLst>
              <a:ext uri="{FF2B5EF4-FFF2-40B4-BE49-F238E27FC236}">
                <a16:creationId xmlns:a16="http://schemas.microsoft.com/office/drawing/2014/main" id="{B5B64B40-D141-23A3-B7DD-E1865276A5AC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57" name="Freeform 7">
              <a:extLst>
                <a:ext uri="{FF2B5EF4-FFF2-40B4-BE49-F238E27FC236}">
                  <a16:creationId xmlns:a16="http://schemas.microsoft.com/office/drawing/2014/main" id="{6A69A668-D3FB-2FCF-AB75-2013DC88A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8" name="Text Box 8">
              <a:extLst>
                <a:ext uri="{FF2B5EF4-FFF2-40B4-BE49-F238E27FC236}">
                  <a16:creationId xmlns:a16="http://schemas.microsoft.com/office/drawing/2014/main" id="{3018EB1A-9503-3C2D-DFC8-7DD6A6A8F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59" name="Rectangle 64">
            <a:extLst>
              <a:ext uri="{FF2B5EF4-FFF2-40B4-BE49-F238E27FC236}">
                <a16:creationId xmlns:a16="http://schemas.microsoft.com/office/drawing/2014/main" id="{901B50ED-605C-095C-EDA4-685A7DD8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1621631"/>
            <a:ext cx="5486399" cy="2454816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0" name="Rectangle 65">
            <a:extLst>
              <a:ext uri="{FF2B5EF4-FFF2-40B4-BE49-F238E27FC236}">
                <a16:creationId xmlns:a16="http://schemas.microsoft.com/office/drawing/2014/main" id="{D219F80E-5148-7D83-1C41-A2D9F4CF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14859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1" name="Rectangle 66">
            <a:extLst>
              <a:ext uri="{FF2B5EF4-FFF2-40B4-BE49-F238E27FC236}">
                <a16:creationId xmlns:a16="http://schemas.microsoft.com/office/drawing/2014/main" id="{A17E15D3-39D6-97D3-246C-4C41A9706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412875"/>
            <a:ext cx="5397500" cy="283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 base station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connected to wired network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relay - responsible for sending packets between wired network and wireless host(s) in its </a:t>
            </a:r>
            <a:r>
              <a:rPr lang="en-US" sz="2400" dirty="0"/>
              <a:t>“</a:t>
            </a:r>
            <a:r>
              <a:rPr lang="en-US" sz="2400" dirty="0">
                <a:cs typeface="+mn-cs"/>
              </a:rPr>
              <a:t>area</a:t>
            </a:r>
            <a:r>
              <a:rPr lang="en-US" sz="2400" dirty="0"/>
              <a:t>”</a:t>
            </a:r>
            <a:endParaRPr lang="en-US" sz="2400" dirty="0">
              <a:cs typeface="+mn-cs"/>
            </a:endParaRPr>
          </a:p>
          <a:p>
            <a:pPr marL="508000" lvl="1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cs typeface="+mn-cs"/>
              </a:rPr>
              <a:t>e.g., cell towers,  802.11 access points </a:t>
            </a:r>
          </a:p>
        </p:txBody>
      </p:sp>
      <p:sp>
        <p:nvSpPr>
          <p:cNvPr id="262" name="Line 75">
            <a:extLst>
              <a:ext uri="{FF2B5EF4-FFF2-40B4-BE49-F238E27FC236}">
                <a16:creationId xmlns:a16="http://schemas.microsoft.com/office/drawing/2014/main" id="{B473742B-4F8F-11DF-3D31-5A4883734F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30898" y="4085322"/>
            <a:ext cx="1231899" cy="126137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3" name="Rectangle 65">
            <a:extLst>
              <a:ext uri="{FF2B5EF4-FFF2-40B4-BE49-F238E27FC236}">
                <a16:creationId xmlns:a16="http://schemas.microsoft.com/office/drawing/2014/main" id="{4A7405FD-5A7A-3B08-96A9-53F50A68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15875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64" name="Group 190">
            <a:extLst>
              <a:ext uri="{FF2B5EF4-FFF2-40B4-BE49-F238E27FC236}">
                <a16:creationId xmlns:a16="http://schemas.microsoft.com/office/drawing/2014/main" id="{2F1280C3-AC40-1EEB-D626-09D522E6E838}"/>
              </a:ext>
            </a:extLst>
          </p:cNvPr>
          <p:cNvGrpSpPr>
            <a:grpSpLocks/>
          </p:cNvGrpSpPr>
          <p:nvPr/>
        </p:nvGrpSpPr>
        <p:grpSpPr bwMode="auto">
          <a:xfrm>
            <a:off x="10258425" y="1214438"/>
            <a:ext cx="458788" cy="620712"/>
            <a:chOff x="5955030" y="3031808"/>
            <a:chExt cx="914400" cy="1398587"/>
          </a:xfrm>
        </p:grpSpPr>
        <p:grpSp>
          <p:nvGrpSpPr>
            <p:cNvPr id="265" name="Group 398">
              <a:extLst>
                <a:ext uri="{FF2B5EF4-FFF2-40B4-BE49-F238E27FC236}">
                  <a16:creationId xmlns:a16="http://schemas.microsoft.com/office/drawing/2014/main" id="{E03CFDF1-F9B6-D79C-0E82-59A0586230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67" name="Line 270">
                <a:extLst>
                  <a:ext uri="{FF2B5EF4-FFF2-40B4-BE49-F238E27FC236}">
                    <a16:creationId xmlns:a16="http://schemas.microsoft.com/office/drawing/2014/main" id="{A989B7F4-73E9-E1F3-ADD5-DB22748FD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8" name="Line 271">
                <a:extLst>
                  <a:ext uri="{FF2B5EF4-FFF2-40B4-BE49-F238E27FC236}">
                    <a16:creationId xmlns:a16="http://schemas.microsoft.com/office/drawing/2014/main" id="{561189E8-2BE0-8AEE-8090-536F4B658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9" name="Line 272">
                <a:extLst>
                  <a:ext uri="{FF2B5EF4-FFF2-40B4-BE49-F238E27FC236}">
                    <a16:creationId xmlns:a16="http://schemas.microsoft.com/office/drawing/2014/main" id="{3D762C36-AE7C-A192-5FAE-570632346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0" name="Line 273">
                <a:extLst>
                  <a:ext uri="{FF2B5EF4-FFF2-40B4-BE49-F238E27FC236}">
                    <a16:creationId xmlns:a16="http://schemas.microsoft.com/office/drawing/2014/main" id="{7F370475-6325-F0A4-18C4-5E911232D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1" name="Line 274">
                <a:extLst>
                  <a:ext uri="{FF2B5EF4-FFF2-40B4-BE49-F238E27FC236}">
                    <a16:creationId xmlns:a16="http://schemas.microsoft.com/office/drawing/2014/main" id="{B9E022F3-0DC0-4FB2-5080-6FD6BD224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2" name="Line 275">
                <a:extLst>
                  <a:ext uri="{FF2B5EF4-FFF2-40B4-BE49-F238E27FC236}">
                    <a16:creationId xmlns:a16="http://schemas.microsoft.com/office/drawing/2014/main" id="{C5A6EE82-EF80-429F-FF57-8496F5E8F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3" name="Line 276">
                <a:extLst>
                  <a:ext uri="{FF2B5EF4-FFF2-40B4-BE49-F238E27FC236}">
                    <a16:creationId xmlns:a16="http://schemas.microsoft.com/office/drawing/2014/main" id="{AA6D21D3-3B9C-B6CD-780C-1BDAD0E14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4" name="Line 277">
                <a:extLst>
                  <a:ext uri="{FF2B5EF4-FFF2-40B4-BE49-F238E27FC236}">
                    <a16:creationId xmlns:a16="http://schemas.microsoft.com/office/drawing/2014/main" id="{412E7AF2-6F5D-173F-545A-900A263AD3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5" name="Line 278">
                <a:extLst>
                  <a:ext uri="{FF2B5EF4-FFF2-40B4-BE49-F238E27FC236}">
                    <a16:creationId xmlns:a16="http://schemas.microsoft.com/office/drawing/2014/main" id="{FEC86B11-5189-728E-74BF-C3E81177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6" name="Line 279">
                <a:extLst>
                  <a:ext uri="{FF2B5EF4-FFF2-40B4-BE49-F238E27FC236}">
                    <a16:creationId xmlns:a16="http://schemas.microsoft.com/office/drawing/2014/main" id="{6B3CB30B-4D2F-9563-5C24-EFABA43372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7" name="Line 280">
                <a:extLst>
                  <a:ext uri="{FF2B5EF4-FFF2-40B4-BE49-F238E27FC236}">
                    <a16:creationId xmlns:a16="http://schemas.microsoft.com/office/drawing/2014/main" id="{6AEFF650-2E6F-598D-995A-3803318C0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8" name="Line 281">
                <a:extLst>
                  <a:ext uri="{FF2B5EF4-FFF2-40B4-BE49-F238E27FC236}">
                    <a16:creationId xmlns:a16="http://schemas.microsoft.com/office/drawing/2014/main" id="{57F7C6D2-A459-5912-DF33-F4DCC1177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9" name="Line 282">
                <a:extLst>
                  <a:ext uri="{FF2B5EF4-FFF2-40B4-BE49-F238E27FC236}">
                    <a16:creationId xmlns:a16="http://schemas.microsoft.com/office/drawing/2014/main" id="{A0D4E1DA-6425-C4BA-247D-E7A1303C2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0" name="Line 283">
                <a:extLst>
                  <a:ext uri="{FF2B5EF4-FFF2-40B4-BE49-F238E27FC236}">
                    <a16:creationId xmlns:a16="http://schemas.microsoft.com/office/drawing/2014/main" id="{FA06352B-17FA-EF41-22BB-A73990405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1" name="Line 284">
                <a:extLst>
                  <a:ext uri="{FF2B5EF4-FFF2-40B4-BE49-F238E27FC236}">
                    <a16:creationId xmlns:a16="http://schemas.microsoft.com/office/drawing/2014/main" id="{2F7695C1-A7F7-4EDB-F146-9DAA827EB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pic>
          <p:nvPicPr>
            <p:cNvPr id="266" name="Picture 399" descr="cell_tower_radiation copy">
              <a:extLst>
                <a:ext uri="{FF2B5EF4-FFF2-40B4-BE49-F238E27FC236}">
                  <a16:creationId xmlns:a16="http://schemas.microsoft.com/office/drawing/2014/main" id="{500B47AF-8E70-CB8D-596E-409792FF5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2" name="Group 361">
            <a:extLst>
              <a:ext uri="{FF2B5EF4-FFF2-40B4-BE49-F238E27FC236}">
                <a16:creationId xmlns:a16="http://schemas.microsoft.com/office/drawing/2014/main" id="{ECC295C6-616A-3CCA-712F-9305E5DDF2DE}"/>
              </a:ext>
            </a:extLst>
          </p:cNvPr>
          <p:cNvGrpSpPr>
            <a:grpSpLocks/>
          </p:cNvGrpSpPr>
          <p:nvPr/>
        </p:nvGrpSpPr>
        <p:grpSpPr bwMode="auto">
          <a:xfrm>
            <a:off x="9648825" y="1355725"/>
            <a:ext cx="590550" cy="501650"/>
            <a:chOff x="2967" y="478"/>
            <a:chExt cx="788" cy="625"/>
          </a:xfrm>
        </p:grpSpPr>
        <p:pic>
          <p:nvPicPr>
            <p:cNvPr id="283" name="Picture 358" descr="access_point_stylized_small">
              <a:extLst>
                <a:ext uri="{FF2B5EF4-FFF2-40B4-BE49-F238E27FC236}">
                  <a16:creationId xmlns:a16="http://schemas.microsoft.com/office/drawing/2014/main" id="{762800FA-8559-ABE1-DF72-53C126D0D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4" name="Picture 360" descr="antenna_radiation_stylized">
              <a:extLst>
                <a:ext uri="{FF2B5EF4-FFF2-40B4-BE49-F238E27FC236}">
                  <a16:creationId xmlns:a16="http://schemas.microsoft.com/office/drawing/2014/main" id="{17A4B2BD-3737-657F-CAF5-666B709BC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5" name="Line 75">
            <a:extLst>
              <a:ext uri="{FF2B5EF4-FFF2-40B4-BE49-F238E27FC236}">
                <a16:creationId xmlns:a16="http://schemas.microsoft.com/office/drawing/2014/main" id="{DB65542D-458C-0196-5BC7-804CF0E0A7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9498" y="4089454"/>
            <a:ext cx="4813302" cy="40634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445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C590DEC-44F1-63F4-717F-E495FCF1F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AAA92A64-B3FC-9339-F940-79099211E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" name="Line 22">
            <a:extLst>
              <a:ext uri="{FF2B5EF4-FFF2-40B4-BE49-F238E27FC236}">
                <a16:creationId xmlns:a16="http://schemas.microsoft.com/office/drawing/2014/main" id="{17F9F6D3-BEFC-1107-CC98-3835ABD96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69B4AD6B-D513-A4D2-3138-54C64853D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4CB6B1DE-5EC8-C89B-D7E2-5C2485E30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Line 59">
            <a:extLst>
              <a:ext uri="{FF2B5EF4-FFF2-40B4-BE49-F238E27FC236}">
                <a16:creationId xmlns:a16="http://schemas.microsoft.com/office/drawing/2014/main" id="{BA5CDE32-C718-88F3-ECE6-9ACFCA587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Line 60">
            <a:extLst>
              <a:ext uri="{FF2B5EF4-FFF2-40B4-BE49-F238E27FC236}">
                <a16:creationId xmlns:a16="http://schemas.microsoft.com/office/drawing/2014/main" id="{5DE46BF6-6671-BD69-E570-80A33504A3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" name="Line 61">
            <a:extLst>
              <a:ext uri="{FF2B5EF4-FFF2-40B4-BE49-F238E27FC236}">
                <a16:creationId xmlns:a16="http://schemas.microsoft.com/office/drawing/2014/main" id="{7C957678-4466-0206-8F47-0C597F139E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" name="Line 62">
            <a:extLst>
              <a:ext uri="{FF2B5EF4-FFF2-40B4-BE49-F238E27FC236}">
                <a16:creationId xmlns:a16="http://schemas.microsoft.com/office/drawing/2014/main" id="{39972CE4-3AD3-6A91-8520-585B0F21CE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Line 64">
            <a:extLst>
              <a:ext uri="{FF2B5EF4-FFF2-40B4-BE49-F238E27FC236}">
                <a16:creationId xmlns:a16="http://schemas.microsoft.com/office/drawing/2014/main" id="{764CA4A0-18A2-B29C-DB13-D70D39DBF7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" name="Group 356">
            <a:extLst>
              <a:ext uri="{FF2B5EF4-FFF2-40B4-BE49-F238E27FC236}">
                <a16:creationId xmlns:a16="http://schemas.microsoft.com/office/drawing/2014/main" id="{BA1C51FF-0D5A-BF12-1300-EE43C2759067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8" name="Picture 354" descr="laptop_stylized_small">
              <a:extLst>
                <a:ext uri="{FF2B5EF4-FFF2-40B4-BE49-F238E27FC236}">
                  <a16:creationId xmlns:a16="http://schemas.microsoft.com/office/drawing/2014/main" id="{5CD838BF-C242-E138-D921-A44A0B1D2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55" descr="antenna_stylized">
              <a:extLst>
                <a:ext uri="{FF2B5EF4-FFF2-40B4-BE49-F238E27FC236}">
                  <a16:creationId xmlns:a16="http://schemas.microsoft.com/office/drawing/2014/main" id="{F40609B0-02D8-3302-792C-538308598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361">
            <a:extLst>
              <a:ext uri="{FF2B5EF4-FFF2-40B4-BE49-F238E27FC236}">
                <a16:creationId xmlns:a16="http://schemas.microsoft.com/office/drawing/2014/main" id="{DC3AA106-D991-88C2-B6B6-A71F6185D063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21" name="Picture 358" descr="access_point_stylized_small">
              <a:extLst>
                <a:ext uri="{FF2B5EF4-FFF2-40B4-BE49-F238E27FC236}">
                  <a16:creationId xmlns:a16="http://schemas.microsoft.com/office/drawing/2014/main" id="{D9FE8BF1-8CB2-C6D3-0377-0B5C25592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60" descr="antenna_radiation_stylized">
              <a:extLst>
                <a:ext uri="{FF2B5EF4-FFF2-40B4-BE49-F238E27FC236}">
                  <a16:creationId xmlns:a16="http://schemas.microsoft.com/office/drawing/2014/main" id="{95807709-5054-C0F0-C55F-DA920C1AF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1">
            <a:extLst>
              <a:ext uri="{FF2B5EF4-FFF2-40B4-BE49-F238E27FC236}">
                <a16:creationId xmlns:a16="http://schemas.microsoft.com/office/drawing/2014/main" id="{A9CBB35B-14C0-07C9-2480-4AD02B251067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286" name="Group 398">
              <a:extLst>
                <a:ext uri="{FF2B5EF4-FFF2-40B4-BE49-F238E27FC236}">
                  <a16:creationId xmlns:a16="http://schemas.microsoft.com/office/drawing/2014/main" id="{2C8C75AA-D2E1-E724-398B-FDC5DC7712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28" name="Line 270">
                <a:extLst>
                  <a:ext uri="{FF2B5EF4-FFF2-40B4-BE49-F238E27FC236}">
                    <a16:creationId xmlns:a16="http://schemas.microsoft.com/office/drawing/2014/main" id="{8A482DCD-186E-57C1-69DD-D7DE1310D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9" name="Line 271">
                <a:extLst>
                  <a:ext uri="{FF2B5EF4-FFF2-40B4-BE49-F238E27FC236}">
                    <a16:creationId xmlns:a16="http://schemas.microsoft.com/office/drawing/2014/main" id="{1F30EF83-B0D2-A99B-90B9-FDD5A5CE2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0" name="Line 272">
                <a:extLst>
                  <a:ext uri="{FF2B5EF4-FFF2-40B4-BE49-F238E27FC236}">
                    <a16:creationId xmlns:a16="http://schemas.microsoft.com/office/drawing/2014/main" id="{73222B54-6178-740B-0D43-2934F3B8B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1" name="Line 273">
                <a:extLst>
                  <a:ext uri="{FF2B5EF4-FFF2-40B4-BE49-F238E27FC236}">
                    <a16:creationId xmlns:a16="http://schemas.microsoft.com/office/drawing/2014/main" id="{59D50060-0250-A7A5-7E8E-7038CF5DF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" name="Line 274">
                <a:extLst>
                  <a:ext uri="{FF2B5EF4-FFF2-40B4-BE49-F238E27FC236}">
                    <a16:creationId xmlns:a16="http://schemas.microsoft.com/office/drawing/2014/main" id="{32C3D2F9-FC2F-9E1F-216E-12EA41C23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3" name="Line 275">
                <a:extLst>
                  <a:ext uri="{FF2B5EF4-FFF2-40B4-BE49-F238E27FC236}">
                    <a16:creationId xmlns:a16="http://schemas.microsoft.com/office/drawing/2014/main" id="{12DC5D84-16AC-B0D3-8501-EB727EF2E3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" name="Line 276">
                <a:extLst>
                  <a:ext uri="{FF2B5EF4-FFF2-40B4-BE49-F238E27FC236}">
                    <a16:creationId xmlns:a16="http://schemas.microsoft.com/office/drawing/2014/main" id="{AB5DED86-CEC0-E430-8231-655637D18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" name="Line 277">
                <a:extLst>
                  <a:ext uri="{FF2B5EF4-FFF2-40B4-BE49-F238E27FC236}">
                    <a16:creationId xmlns:a16="http://schemas.microsoft.com/office/drawing/2014/main" id="{4B14DCEA-2A42-4699-6C35-38335A6BB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" name="Line 278">
                <a:extLst>
                  <a:ext uri="{FF2B5EF4-FFF2-40B4-BE49-F238E27FC236}">
                    <a16:creationId xmlns:a16="http://schemas.microsoft.com/office/drawing/2014/main" id="{B4A8CC4B-8669-D75E-30D1-54928A28F7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" name="Line 279">
                <a:extLst>
                  <a:ext uri="{FF2B5EF4-FFF2-40B4-BE49-F238E27FC236}">
                    <a16:creationId xmlns:a16="http://schemas.microsoft.com/office/drawing/2014/main" id="{09FDD68B-0D09-AA52-D235-D114D0461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" name="Line 280">
                <a:extLst>
                  <a:ext uri="{FF2B5EF4-FFF2-40B4-BE49-F238E27FC236}">
                    <a16:creationId xmlns:a16="http://schemas.microsoft.com/office/drawing/2014/main" id="{6990AD10-6262-1516-050E-D52FD9966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9" name="Line 281">
                <a:extLst>
                  <a:ext uri="{FF2B5EF4-FFF2-40B4-BE49-F238E27FC236}">
                    <a16:creationId xmlns:a16="http://schemas.microsoft.com/office/drawing/2014/main" id="{2FA9EF92-BB85-D7FF-FC98-9AA279D2C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82">
                <a:extLst>
                  <a:ext uri="{FF2B5EF4-FFF2-40B4-BE49-F238E27FC236}">
                    <a16:creationId xmlns:a16="http://schemas.microsoft.com/office/drawing/2014/main" id="{A917373F-6751-30C8-9B43-EB2A8E34E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83">
                <a:extLst>
                  <a:ext uri="{FF2B5EF4-FFF2-40B4-BE49-F238E27FC236}">
                    <a16:creationId xmlns:a16="http://schemas.microsoft.com/office/drawing/2014/main" id="{8DF82612-B66C-333F-0093-DDD78FC8B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84">
                <a:extLst>
                  <a:ext uri="{FF2B5EF4-FFF2-40B4-BE49-F238E27FC236}">
                    <a16:creationId xmlns:a16="http://schemas.microsoft.com/office/drawing/2014/main" id="{E4E66BBE-4956-ED0F-983B-D61637FF5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87" name="Picture 399" descr="cell_tower_radiation copy">
              <a:extLst>
                <a:ext uri="{FF2B5EF4-FFF2-40B4-BE49-F238E27FC236}">
                  <a16:creationId xmlns:a16="http://schemas.microsoft.com/office/drawing/2014/main" id="{6FFDB524-80F3-06A3-7F79-2BAA7E095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" name="Group 403">
            <a:extLst>
              <a:ext uri="{FF2B5EF4-FFF2-40B4-BE49-F238E27FC236}">
                <a16:creationId xmlns:a16="http://schemas.microsoft.com/office/drawing/2014/main" id="{96DBF5AB-4669-6332-BB53-967246C463C9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44" name="Picture 364" descr="iphone_stylized_small">
              <a:extLst>
                <a:ext uri="{FF2B5EF4-FFF2-40B4-BE49-F238E27FC236}">
                  <a16:creationId xmlns:a16="http://schemas.microsoft.com/office/drawing/2014/main" id="{70206BCC-F13B-7BA9-BB07-A8624659C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402" descr="antenna_radiation_stylized">
              <a:extLst>
                <a:ext uri="{FF2B5EF4-FFF2-40B4-BE49-F238E27FC236}">
                  <a16:creationId xmlns:a16="http://schemas.microsoft.com/office/drawing/2014/main" id="{552927E4-E964-8FBB-1EFA-C6FEF3555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6" name="Group 100">
            <a:extLst>
              <a:ext uri="{FF2B5EF4-FFF2-40B4-BE49-F238E27FC236}">
                <a16:creationId xmlns:a16="http://schemas.microsoft.com/office/drawing/2014/main" id="{5957D9B3-C662-A44B-DFA2-3BE2CEED3FE2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47" name="Group 398">
              <a:extLst>
                <a:ext uri="{FF2B5EF4-FFF2-40B4-BE49-F238E27FC236}">
                  <a16:creationId xmlns:a16="http://schemas.microsoft.com/office/drawing/2014/main" id="{D20ADBAC-AB29-5E69-EB30-83C15EEC1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88" name="Line 270">
                <a:extLst>
                  <a:ext uri="{FF2B5EF4-FFF2-40B4-BE49-F238E27FC236}">
                    <a16:creationId xmlns:a16="http://schemas.microsoft.com/office/drawing/2014/main" id="{BF07F748-D0FE-66ED-B9F9-9A524D873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89" name="Line 271">
                <a:extLst>
                  <a:ext uri="{FF2B5EF4-FFF2-40B4-BE49-F238E27FC236}">
                    <a16:creationId xmlns:a16="http://schemas.microsoft.com/office/drawing/2014/main" id="{AC528F36-A3A5-83A0-818D-CD2C6E3C0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0" name="Line 272">
                <a:extLst>
                  <a:ext uri="{FF2B5EF4-FFF2-40B4-BE49-F238E27FC236}">
                    <a16:creationId xmlns:a16="http://schemas.microsoft.com/office/drawing/2014/main" id="{10265607-57BA-4E1C-158C-AA6B06858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1" name="Line 273">
                <a:extLst>
                  <a:ext uri="{FF2B5EF4-FFF2-40B4-BE49-F238E27FC236}">
                    <a16:creationId xmlns:a16="http://schemas.microsoft.com/office/drawing/2014/main" id="{E546FA60-0009-87BA-FFBC-EFCDEB0CA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2" name="Line 274">
                <a:extLst>
                  <a:ext uri="{FF2B5EF4-FFF2-40B4-BE49-F238E27FC236}">
                    <a16:creationId xmlns:a16="http://schemas.microsoft.com/office/drawing/2014/main" id="{579D627E-BA78-B51F-39D7-33926B4F5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3" name="Line 275">
                <a:extLst>
                  <a:ext uri="{FF2B5EF4-FFF2-40B4-BE49-F238E27FC236}">
                    <a16:creationId xmlns:a16="http://schemas.microsoft.com/office/drawing/2014/main" id="{4B30D96B-A8E8-4AA9-4FCC-C0A7D244C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4" name="Line 276">
                <a:extLst>
                  <a:ext uri="{FF2B5EF4-FFF2-40B4-BE49-F238E27FC236}">
                    <a16:creationId xmlns:a16="http://schemas.microsoft.com/office/drawing/2014/main" id="{3B201035-2EF2-D720-DD36-0E5576949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5" name="Line 277">
                <a:extLst>
                  <a:ext uri="{FF2B5EF4-FFF2-40B4-BE49-F238E27FC236}">
                    <a16:creationId xmlns:a16="http://schemas.microsoft.com/office/drawing/2014/main" id="{3E92077E-CE39-3A63-57C9-8C40504C2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6" name="Line 278">
                <a:extLst>
                  <a:ext uri="{FF2B5EF4-FFF2-40B4-BE49-F238E27FC236}">
                    <a16:creationId xmlns:a16="http://schemas.microsoft.com/office/drawing/2014/main" id="{4DE6EAF3-2F42-73D3-5988-0CA59E497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7" name="Line 279">
                <a:extLst>
                  <a:ext uri="{FF2B5EF4-FFF2-40B4-BE49-F238E27FC236}">
                    <a16:creationId xmlns:a16="http://schemas.microsoft.com/office/drawing/2014/main" id="{CBC1A3AB-4DEE-5583-DFE3-C6C4343D7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8" name="Line 280">
                <a:extLst>
                  <a:ext uri="{FF2B5EF4-FFF2-40B4-BE49-F238E27FC236}">
                    <a16:creationId xmlns:a16="http://schemas.microsoft.com/office/drawing/2014/main" id="{BB8FD09E-332A-0D5A-AF68-AEC0CA76FB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9" name="Line 281">
                <a:extLst>
                  <a:ext uri="{FF2B5EF4-FFF2-40B4-BE49-F238E27FC236}">
                    <a16:creationId xmlns:a16="http://schemas.microsoft.com/office/drawing/2014/main" id="{0CD118F4-FD4A-2E41-F66C-0B17908E9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0" name="Line 282">
                <a:extLst>
                  <a:ext uri="{FF2B5EF4-FFF2-40B4-BE49-F238E27FC236}">
                    <a16:creationId xmlns:a16="http://schemas.microsoft.com/office/drawing/2014/main" id="{1FEB7FEC-7DB5-BF23-827A-F12B74809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1" name="Line 283">
                <a:extLst>
                  <a:ext uri="{FF2B5EF4-FFF2-40B4-BE49-F238E27FC236}">
                    <a16:creationId xmlns:a16="http://schemas.microsoft.com/office/drawing/2014/main" id="{42F083B2-C79F-48B2-0D1A-6DB73743D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2" name="Line 284">
                <a:extLst>
                  <a:ext uri="{FF2B5EF4-FFF2-40B4-BE49-F238E27FC236}">
                    <a16:creationId xmlns:a16="http://schemas.microsoft.com/office/drawing/2014/main" id="{D9C13A42-3278-24F3-6859-C4F14ABB3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8" name="Picture 399" descr="cell_tower_radiation copy">
              <a:extLst>
                <a:ext uri="{FF2B5EF4-FFF2-40B4-BE49-F238E27FC236}">
                  <a16:creationId xmlns:a16="http://schemas.microsoft.com/office/drawing/2014/main" id="{7E47C0B5-62E5-D533-7FA2-147B23AAC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3" name="Group 356">
            <a:extLst>
              <a:ext uri="{FF2B5EF4-FFF2-40B4-BE49-F238E27FC236}">
                <a16:creationId xmlns:a16="http://schemas.microsoft.com/office/drawing/2014/main" id="{58E177F6-BAA8-D274-CCC7-03C27DF9EA4C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304" name="Picture 354" descr="laptop_stylized_small">
              <a:extLst>
                <a:ext uri="{FF2B5EF4-FFF2-40B4-BE49-F238E27FC236}">
                  <a16:creationId xmlns:a16="http://schemas.microsoft.com/office/drawing/2014/main" id="{AAF83652-3060-6F1B-FE7F-F73046E02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5" name="Picture 355" descr="antenna_stylized">
              <a:extLst>
                <a:ext uri="{FF2B5EF4-FFF2-40B4-BE49-F238E27FC236}">
                  <a16:creationId xmlns:a16="http://schemas.microsoft.com/office/drawing/2014/main" id="{B166A680-5231-18ED-4263-277D64CCB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6" name="Group 356">
            <a:extLst>
              <a:ext uri="{FF2B5EF4-FFF2-40B4-BE49-F238E27FC236}">
                <a16:creationId xmlns:a16="http://schemas.microsoft.com/office/drawing/2014/main" id="{28063902-CE0E-E230-B371-85E638DF2F1C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307" name="Picture 354" descr="laptop_stylized_small">
              <a:extLst>
                <a:ext uri="{FF2B5EF4-FFF2-40B4-BE49-F238E27FC236}">
                  <a16:creationId xmlns:a16="http://schemas.microsoft.com/office/drawing/2014/main" id="{EFBC5E29-4230-CA3A-8AE5-8141EBBDE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355" descr="antenna_stylized">
              <a:extLst>
                <a:ext uri="{FF2B5EF4-FFF2-40B4-BE49-F238E27FC236}">
                  <a16:creationId xmlns:a16="http://schemas.microsoft.com/office/drawing/2014/main" id="{75CB384E-2D88-4B63-196E-22EC348F8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9" name="Group 356">
            <a:extLst>
              <a:ext uri="{FF2B5EF4-FFF2-40B4-BE49-F238E27FC236}">
                <a16:creationId xmlns:a16="http://schemas.microsoft.com/office/drawing/2014/main" id="{8156E3E0-7583-9BF5-2606-BB3966B0CB36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310" name="Picture 354" descr="laptop_stylized_small">
              <a:extLst>
                <a:ext uri="{FF2B5EF4-FFF2-40B4-BE49-F238E27FC236}">
                  <a16:creationId xmlns:a16="http://schemas.microsoft.com/office/drawing/2014/main" id="{E1C0D3A9-0779-945F-263B-9F0FA5616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" name="Picture 355" descr="antenna_stylized">
              <a:extLst>
                <a:ext uri="{FF2B5EF4-FFF2-40B4-BE49-F238E27FC236}">
                  <a16:creationId xmlns:a16="http://schemas.microsoft.com/office/drawing/2014/main" id="{9C6C611A-AB96-DB08-1C7F-4EF30D5F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2" name="Group 403">
            <a:extLst>
              <a:ext uri="{FF2B5EF4-FFF2-40B4-BE49-F238E27FC236}">
                <a16:creationId xmlns:a16="http://schemas.microsoft.com/office/drawing/2014/main" id="{9EC5C705-7368-090C-9454-71D5D5CE750D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313" name="Picture 364" descr="iphone_stylized_small">
              <a:extLst>
                <a:ext uri="{FF2B5EF4-FFF2-40B4-BE49-F238E27FC236}">
                  <a16:creationId xmlns:a16="http://schemas.microsoft.com/office/drawing/2014/main" id="{A32EA469-6586-C306-CE4D-D865652EF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4" name="Picture 402" descr="antenna_radiation_stylized">
              <a:extLst>
                <a:ext uri="{FF2B5EF4-FFF2-40B4-BE49-F238E27FC236}">
                  <a16:creationId xmlns:a16="http://schemas.microsoft.com/office/drawing/2014/main" id="{7F371A40-E170-A973-1CE9-354E3B077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5" name="Group 403">
            <a:extLst>
              <a:ext uri="{FF2B5EF4-FFF2-40B4-BE49-F238E27FC236}">
                <a16:creationId xmlns:a16="http://schemas.microsoft.com/office/drawing/2014/main" id="{BB00E462-2CF1-A6B4-0BA8-3C42AB945914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316" name="Picture 364" descr="iphone_stylized_small">
              <a:extLst>
                <a:ext uri="{FF2B5EF4-FFF2-40B4-BE49-F238E27FC236}">
                  <a16:creationId xmlns:a16="http://schemas.microsoft.com/office/drawing/2014/main" id="{BDF22979-D0B9-9859-88CC-327587DB3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" name="Picture 402" descr="antenna_radiation_stylized">
              <a:extLst>
                <a:ext uri="{FF2B5EF4-FFF2-40B4-BE49-F238E27FC236}">
                  <a16:creationId xmlns:a16="http://schemas.microsoft.com/office/drawing/2014/main" id="{A71EAF74-0C3E-B544-AD3B-6006AD363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8" name="Group 356">
            <a:extLst>
              <a:ext uri="{FF2B5EF4-FFF2-40B4-BE49-F238E27FC236}">
                <a16:creationId xmlns:a16="http://schemas.microsoft.com/office/drawing/2014/main" id="{7C3DFC8D-44EB-02A2-8788-261EF7099370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319" name="Picture 354" descr="laptop_stylized_small">
              <a:extLst>
                <a:ext uri="{FF2B5EF4-FFF2-40B4-BE49-F238E27FC236}">
                  <a16:creationId xmlns:a16="http://schemas.microsoft.com/office/drawing/2014/main" id="{3EF4DA4D-A57D-A932-ACCC-5F2C0EDDF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0" name="Picture 355" descr="antenna_stylized">
              <a:extLst>
                <a:ext uri="{FF2B5EF4-FFF2-40B4-BE49-F238E27FC236}">
                  <a16:creationId xmlns:a16="http://schemas.microsoft.com/office/drawing/2014/main" id="{F1056D00-DB23-D262-01DC-A411A839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1" name="Group 356">
            <a:extLst>
              <a:ext uri="{FF2B5EF4-FFF2-40B4-BE49-F238E27FC236}">
                <a16:creationId xmlns:a16="http://schemas.microsoft.com/office/drawing/2014/main" id="{2398441F-25E3-20DE-FB6E-42322150EFEB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322" name="Picture 354" descr="laptop_stylized_small">
              <a:extLst>
                <a:ext uri="{FF2B5EF4-FFF2-40B4-BE49-F238E27FC236}">
                  <a16:creationId xmlns:a16="http://schemas.microsoft.com/office/drawing/2014/main" id="{2956B57A-88FE-EE26-7223-0F1C845E6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3" name="Picture 355" descr="antenna_stylized">
              <a:extLst>
                <a:ext uri="{FF2B5EF4-FFF2-40B4-BE49-F238E27FC236}">
                  <a16:creationId xmlns:a16="http://schemas.microsoft.com/office/drawing/2014/main" id="{77E4EC9D-E93C-5CE9-8280-2D0F7E3C1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4" name="Group 403">
            <a:extLst>
              <a:ext uri="{FF2B5EF4-FFF2-40B4-BE49-F238E27FC236}">
                <a16:creationId xmlns:a16="http://schemas.microsoft.com/office/drawing/2014/main" id="{08350363-79E9-1A46-849A-F6166AF812D9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325" name="Picture 364" descr="iphone_stylized_small">
              <a:extLst>
                <a:ext uri="{FF2B5EF4-FFF2-40B4-BE49-F238E27FC236}">
                  <a16:creationId xmlns:a16="http://schemas.microsoft.com/office/drawing/2014/main" id="{9087DB91-EBDE-9263-E31F-70A5AA143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6" name="Picture 402" descr="antenna_radiation_stylized">
              <a:extLst>
                <a:ext uri="{FF2B5EF4-FFF2-40B4-BE49-F238E27FC236}">
                  <a16:creationId xmlns:a16="http://schemas.microsoft.com/office/drawing/2014/main" id="{7B40FF7B-9647-3AC9-2076-5711806FA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" name="Group 142">
            <a:extLst>
              <a:ext uri="{FF2B5EF4-FFF2-40B4-BE49-F238E27FC236}">
                <a16:creationId xmlns:a16="http://schemas.microsoft.com/office/drawing/2014/main" id="{7D028574-2AAF-2304-537A-67C1AD0B02F8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328" name="Group 398">
              <a:extLst>
                <a:ext uri="{FF2B5EF4-FFF2-40B4-BE49-F238E27FC236}">
                  <a16:creationId xmlns:a16="http://schemas.microsoft.com/office/drawing/2014/main" id="{5EDA7B81-9DBC-82D6-1CBE-0C79D61F8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330" name="Line 270">
                <a:extLst>
                  <a:ext uri="{FF2B5EF4-FFF2-40B4-BE49-F238E27FC236}">
                    <a16:creationId xmlns:a16="http://schemas.microsoft.com/office/drawing/2014/main" id="{DE3D991F-B44E-1A14-D114-0E285F06D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1" name="Line 271">
                <a:extLst>
                  <a:ext uri="{FF2B5EF4-FFF2-40B4-BE49-F238E27FC236}">
                    <a16:creationId xmlns:a16="http://schemas.microsoft.com/office/drawing/2014/main" id="{22E56570-6174-B3DA-16A0-52523D549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2" name="Line 272">
                <a:extLst>
                  <a:ext uri="{FF2B5EF4-FFF2-40B4-BE49-F238E27FC236}">
                    <a16:creationId xmlns:a16="http://schemas.microsoft.com/office/drawing/2014/main" id="{37F9C426-15F2-0F1D-D89F-EF855191F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3" name="Line 273">
                <a:extLst>
                  <a:ext uri="{FF2B5EF4-FFF2-40B4-BE49-F238E27FC236}">
                    <a16:creationId xmlns:a16="http://schemas.microsoft.com/office/drawing/2014/main" id="{FE5B9DD8-14E3-04EB-94F9-0065C4622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4" name="Line 274">
                <a:extLst>
                  <a:ext uri="{FF2B5EF4-FFF2-40B4-BE49-F238E27FC236}">
                    <a16:creationId xmlns:a16="http://schemas.microsoft.com/office/drawing/2014/main" id="{723472B7-3E9C-1B5B-0510-62E066439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Line 275">
                <a:extLst>
                  <a:ext uri="{FF2B5EF4-FFF2-40B4-BE49-F238E27FC236}">
                    <a16:creationId xmlns:a16="http://schemas.microsoft.com/office/drawing/2014/main" id="{6EDF2437-84C5-BD5A-9DB3-9EDF035C8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6" name="Line 276">
                <a:extLst>
                  <a:ext uri="{FF2B5EF4-FFF2-40B4-BE49-F238E27FC236}">
                    <a16:creationId xmlns:a16="http://schemas.microsoft.com/office/drawing/2014/main" id="{9664F624-0C95-AB94-6CD8-6E7BB9C8D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7" name="Line 277">
                <a:extLst>
                  <a:ext uri="{FF2B5EF4-FFF2-40B4-BE49-F238E27FC236}">
                    <a16:creationId xmlns:a16="http://schemas.microsoft.com/office/drawing/2014/main" id="{E89DC437-974D-35FD-38B7-B8ECEF8B0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8" name="Line 278">
                <a:extLst>
                  <a:ext uri="{FF2B5EF4-FFF2-40B4-BE49-F238E27FC236}">
                    <a16:creationId xmlns:a16="http://schemas.microsoft.com/office/drawing/2014/main" id="{F5BC0B33-EF97-1C3B-BCF5-BE9320E19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9" name="Line 279">
                <a:extLst>
                  <a:ext uri="{FF2B5EF4-FFF2-40B4-BE49-F238E27FC236}">
                    <a16:creationId xmlns:a16="http://schemas.microsoft.com/office/drawing/2014/main" id="{B26FF5A6-5AF0-7F50-6F5B-819E4F5C0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0" name="Line 280">
                <a:extLst>
                  <a:ext uri="{FF2B5EF4-FFF2-40B4-BE49-F238E27FC236}">
                    <a16:creationId xmlns:a16="http://schemas.microsoft.com/office/drawing/2014/main" id="{9EE6397A-83E9-DD1E-BA46-AADCD52AD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1" name="Line 281">
                <a:extLst>
                  <a:ext uri="{FF2B5EF4-FFF2-40B4-BE49-F238E27FC236}">
                    <a16:creationId xmlns:a16="http://schemas.microsoft.com/office/drawing/2014/main" id="{F19FE44E-BFA9-EC8D-4CC2-338B94FCD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2" name="Line 282">
                <a:extLst>
                  <a:ext uri="{FF2B5EF4-FFF2-40B4-BE49-F238E27FC236}">
                    <a16:creationId xmlns:a16="http://schemas.microsoft.com/office/drawing/2014/main" id="{0B382D62-C99D-F7AE-D880-9268970B1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3" name="Line 283">
                <a:extLst>
                  <a:ext uri="{FF2B5EF4-FFF2-40B4-BE49-F238E27FC236}">
                    <a16:creationId xmlns:a16="http://schemas.microsoft.com/office/drawing/2014/main" id="{9A2DAA46-DA99-B616-CED7-17E591B19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4" name="Line 284">
                <a:extLst>
                  <a:ext uri="{FF2B5EF4-FFF2-40B4-BE49-F238E27FC236}">
                    <a16:creationId xmlns:a16="http://schemas.microsoft.com/office/drawing/2014/main" id="{A9251D21-5BB1-5710-6B10-4846955B7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329" name="Picture 399" descr="cell_tower_radiation copy">
              <a:extLst>
                <a:ext uri="{FF2B5EF4-FFF2-40B4-BE49-F238E27FC236}">
                  <a16:creationId xmlns:a16="http://schemas.microsoft.com/office/drawing/2014/main" id="{69B51DEB-1C27-AB99-17C0-9803E6B48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5" name="Group 356">
            <a:extLst>
              <a:ext uri="{FF2B5EF4-FFF2-40B4-BE49-F238E27FC236}">
                <a16:creationId xmlns:a16="http://schemas.microsoft.com/office/drawing/2014/main" id="{B181CBE6-3F88-3F2C-413C-DD03D1125628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346" name="Picture 354" descr="laptop_stylized_small">
              <a:extLst>
                <a:ext uri="{FF2B5EF4-FFF2-40B4-BE49-F238E27FC236}">
                  <a16:creationId xmlns:a16="http://schemas.microsoft.com/office/drawing/2014/main" id="{44DA36D0-83E4-AB3C-2F1F-1B60262A8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355" descr="antenna_stylized">
              <a:extLst>
                <a:ext uri="{FF2B5EF4-FFF2-40B4-BE49-F238E27FC236}">
                  <a16:creationId xmlns:a16="http://schemas.microsoft.com/office/drawing/2014/main" id="{4B023410-7995-15FC-7478-178AE2A27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" name="Group 356">
            <a:extLst>
              <a:ext uri="{FF2B5EF4-FFF2-40B4-BE49-F238E27FC236}">
                <a16:creationId xmlns:a16="http://schemas.microsoft.com/office/drawing/2014/main" id="{E2683EF4-A4EC-081B-7A51-D2726B520EA3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349" name="Picture 354" descr="laptop_stylized_small">
              <a:extLst>
                <a:ext uri="{FF2B5EF4-FFF2-40B4-BE49-F238E27FC236}">
                  <a16:creationId xmlns:a16="http://schemas.microsoft.com/office/drawing/2014/main" id="{AEC4C3A3-C58E-01F2-44E9-D33CADB5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0" name="Picture 355" descr="antenna_stylized">
              <a:extLst>
                <a:ext uri="{FF2B5EF4-FFF2-40B4-BE49-F238E27FC236}">
                  <a16:creationId xmlns:a16="http://schemas.microsoft.com/office/drawing/2014/main" id="{E23A45E2-E008-251A-ADBD-F8EFE4B9B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1" name="Group 356">
            <a:extLst>
              <a:ext uri="{FF2B5EF4-FFF2-40B4-BE49-F238E27FC236}">
                <a16:creationId xmlns:a16="http://schemas.microsoft.com/office/drawing/2014/main" id="{383B1B98-396C-9112-E69A-21B56C581B22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352" name="Picture 354" descr="laptop_stylized_small">
              <a:extLst>
                <a:ext uri="{FF2B5EF4-FFF2-40B4-BE49-F238E27FC236}">
                  <a16:creationId xmlns:a16="http://schemas.microsoft.com/office/drawing/2014/main" id="{9349B4BF-62C2-CE90-A48C-5EE7881C0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3" name="Picture 355" descr="antenna_stylized">
              <a:extLst>
                <a:ext uri="{FF2B5EF4-FFF2-40B4-BE49-F238E27FC236}">
                  <a16:creationId xmlns:a16="http://schemas.microsoft.com/office/drawing/2014/main" id="{B37464FE-631F-DDD0-6F8A-41E7C174A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4" name="Group 403">
            <a:extLst>
              <a:ext uri="{FF2B5EF4-FFF2-40B4-BE49-F238E27FC236}">
                <a16:creationId xmlns:a16="http://schemas.microsoft.com/office/drawing/2014/main" id="{DFB6B41D-5784-1432-0673-B92E82AD67DB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355" name="Picture 364" descr="iphone_stylized_small">
              <a:extLst>
                <a:ext uri="{FF2B5EF4-FFF2-40B4-BE49-F238E27FC236}">
                  <a16:creationId xmlns:a16="http://schemas.microsoft.com/office/drawing/2014/main" id="{1799B798-FEAB-E786-F26F-F4A5DF7E7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6" name="Picture 402" descr="antenna_radiation_stylized">
              <a:extLst>
                <a:ext uri="{FF2B5EF4-FFF2-40B4-BE49-F238E27FC236}">
                  <a16:creationId xmlns:a16="http://schemas.microsoft.com/office/drawing/2014/main" id="{5E551513-CA4F-87DB-51C2-86B9159FB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ABEBDB1B-234D-AF1D-1E03-36524792286B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358" name="Picture 354" descr="laptop_stylized_small">
              <a:extLst>
                <a:ext uri="{FF2B5EF4-FFF2-40B4-BE49-F238E27FC236}">
                  <a16:creationId xmlns:a16="http://schemas.microsoft.com/office/drawing/2014/main" id="{3998916B-CE07-A5CF-FB11-76AD64372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" name="Picture 355" descr="antenna_stylized">
              <a:extLst>
                <a:ext uri="{FF2B5EF4-FFF2-40B4-BE49-F238E27FC236}">
                  <a16:creationId xmlns:a16="http://schemas.microsoft.com/office/drawing/2014/main" id="{84595751-0B25-3980-FA11-D0C26C707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0" name="Group 403">
            <a:extLst>
              <a:ext uri="{FF2B5EF4-FFF2-40B4-BE49-F238E27FC236}">
                <a16:creationId xmlns:a16="http://schemas.microsoft.com/office/drawing/2014/main" id="{53429479-B774-7A25-DFF7-6F12162A1F34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361" name="Picture 364" descr="iphone_stylized_small">
              <a:extLst>
                <a:ext uri="{FF2B5EF4-FFF2-40B4-BE49-F238E27FC236}">
                  <a16:creationId xmlns:a16="http://schemas.microsoft.com/office/drawing/2014/main" id="{07C55372-8C37-2A76-1B9C-90678EFE9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02" descr="antenna_radiation_stylized">
              <a:extLst>
                <a:ext uri="{FF2B5EF4-FFF2-40B4-BE49-F238E27FC236}">
                  <a16:creationId xmlns:a16="http://schemas.microsoft.com/office/drawing/2014/main" id="{5FD2955E-9532-4FF4-BB5D-F4717013D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3" name="Line 63">
            <a:extLst>
              <a:ext uri="{FF2B5EF4-FFF2-40B4-BE49-F238E27FC236}">
                <a16:creationId xmlns:a16="http://schemas.microsoft.com/office/drawing/2014/main" id="{A5B189F5-5F42-3567-034F-3D05A4F083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4" name="Line 34">
            <a:extLst>
              <a:ext uri="{FF2B5EF4-FFF2-40B4-BE49-F238E27FC236}">
                <a16:creationId xmlns:a16="http://schemas.microsoft.com/office/drawing/2014/main" id="{9583BF27-75CE-46FA-ADCA-B8316A00A4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65" name="Group 6">
            <a:extLst>
              <a:ext uri="{FF2B5EF4-FFF2-40B4-BE49-F238E27FC236}">
                <a16:creationId xmlns:a16="http://schemas.microsoft.com/office/drawing/2014/main" id="{5A35F12D-F5AB-3F86-5AE3-B5785586D588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366" name="Freeform 7">
              <a:extLst>
                <a:ext uri="{FF2B5EF4-FFF2-40B4-BE49-F238E27FC236}">
                  <a16:creationId xmlns:a16="http://schemas.microsoft.com/office/drawing/2014/main" id="{15D1D551-9AEB-006D-26EA-14EC9049B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Text Box 8">
              <a:extLst>
                <a:ext uri="{FF2B5EF4-FFF2-40B4-BE49-F238E27FC236}">
                  <a16:creationId xmlns:a16="http://schemas.microsoft.com/office/drawing/2014/main" id="{D36853A1-665F-D5F0-04B7-52E98E9A4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368" name="Rectangle 64">
            <a:extLst>
              <a:ext uri="{FF2B5EF4-FFF2-40B4-BE49-F238E27FC236}">
                <a16:creationId xmlns:a16="http://schemas.microsoft.com/office/drawing/2014/main" id="{77DEB89D-7C99-4FBA-67A4-8912F7D5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1329531"/>
            <a:ext cx="5753100" cy="283105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69" name="Rectangle 65">
            <a:extLst>
              <a:ext uri="{FF2B5EF4-FFF2-40B4-BE49-F238E27FC236}">
                <a16:creationId xmlns:a16="http://schemas.microsoft.com/office/drawing/2014/main" id="{FEC5C4E9-EAF0-BFEC-F3B7-0E68F68DD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11938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70" name="Line 75">
            <a:extLst>
              <a:ext uri="{FF2B5EF4-FFF2-40B4-BE49-F238E27FC236}">
                <a16:creationId xmlns:a16="http://schemas.microsoft.com/office/drawing/2014/main" id="{0D9A7B07-4DCE-F13A-12ED-4638FCA0CD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8698" y="4189413"/>
            <a:ext cx="404239" cy="81438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71" name="Rectangle 65">
            <a:extLst>
              <a:ext uri="{FF2B5EF4-FFF2-40B4-BE49-F238E27FC236}">
                <a16:creationId xmlns:a16="http://schemas.microsoft.com/office/drawing/2014/main" id="{46B7ACF5-1D75-6765-F441-20F088164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12954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72" name="Line 75">
            <a:extLst>
              <a:ext uri="{FF2B5EF4-FFF2-40B4-BE49-F238E27FC236}">
                <a16:creationId xmlns:a16="http://schemas.microsoft.com/office/drawing/2014/main" id="{EDC18315-78BC-B2D6-515E-BCA4F9AE3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0615" y="4167925"/>
            <a:ext cx="17657" cy="117779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373" name="Group 137">
            <a:extLst>
              <a:ext uri="{FF2B5EF4-FFF2-40B4-BE49-F238E27FC236}">
                <a16:creationId xmlns:a16="http://schemas.microsoft.com/office/drawing/2014/main" id="{9CFED226-24AF-5659-9D7E-1FC013E50E60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952500"/>
            <a:ext cx="955675" cy="508000"/>
            <a:chOff x="4750" y="264"/>
            <a:chExt cx="455" cy="191"/>
          </a:xfrm>
        </p:grpSpPr>
        <p:sp>
          <p:nvSpPr>
            <p:cNvPr id="374" name="Freeform 89">
              <a:extLst>
                <a:ext uri="{FF2B5EF4-FFF2-40B4-BE49-F238E27FC236}">
                  <a16:creationId xmlns:a16="http://schemas.microsoft.com/office/drawing/2014/main" id="{B6F95AB7-E985-F7DF-079D-865F20A54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98"/>
              <a:ext cx="82" cy="104"/>
            </a:xfrm>
            <a:custGeom>
              <a:avLst/>
              <a:gdLst>
                <a:gd name="T0" fmla="*/ 0 w 247"/>
                <a:gd name="T1" fmla="*/ 0 h 209"/>
                <a:gd name="T2" fmla="*/ 0 w 247"/>
                <a:gd name="T3" fmla="*/ 0 h 209"/>
                <a:gd name="T4" fmla="*/ 0 w 247"/>
                <a:gd name="T5" fmla="*/ 0 h 209"/>
                <a:gd name="T6" fmla="*/ 0 w 247"/>
                <a:gd name="T7" fmla="*/ 0 h 209"/>
                <a:gd name="T8" fmla="*/ 0 w 247"/>
                <a:gd name="T9" fmla="*/ 1 h 209"/>
                <a:gd name="T10" fmla="*/ 0 w 247"/>
                <a:gd name="T11" fmla="*/ 1 h 209"/>
                <a:gd name="T12" fmla="*/ 0 w 247"/>
                <a:gd name="T13" fmla="*/ 1 h 209"/>
                <a:gd name="T14" fmla="*/ 0 w 247"/>
                <a:gd name="T15" fmla="*/ 1 h 209"/>
                <a:gd name="T16" fmla="*/ 0 w 247"/>
                <a:gd name="T17" fmla="*/ 2 h 209"/>
                <a:gd name="T18" fmla="*/ 0 w 247"/>
                <a:gd name="T19" fmla="*/ 2 h 209"/>
                <a:gd name="T20" fmla="*/ 0 w 247"/>
                <a:gd name="T21" fmla="*/ 2 h 209"/>
                <a:gd name="T22" fmla="*/ 0 w 247"/>
                <a:gd name="T23" fmla="*/ 2 h 209"/>
                <a:gd name="T24" fmla="*/ 0 w 247"/>
                <a:gd name="T25" fmla="*/ 3 h 209"/>
                <a:gd name="T26" fmla="*/ 0 w 247"/>
                <a:gd name="T27" fmla="*/ 3 h 209"/>
                <a:gd name="T28" fmla="*/ 0 w 247"/>
                <a:gd name="T29" fmla="*/ 3 h 209"/>
                <a:gd name="T30" fmla="*/ 0 w 247"/>
                <a:gd name="T31" fmla="*/ 3 h 209"/>
                <a:gd name="T32" fmla="*/ 0 w 247"/>
                <a:gd name="T33" fmla="*/ 3 h 209"/>
                <a:gd name="T34" fmla="*/ 0 w 247"/>
                <a:gd name="T35" fmla="*/ 3 h 209"/>
                <a:gd name="T36" fmla="*/ 0 w 247"/>
                <a:gd name="T37" fmla="*/ 3 h 209"/>
                <a:gd name="T38" fmla="*/ 0 w 247"/>
                <a:gd name="T39" fmla="*/ 3 h 209"/>
                <a:gd name="T40" fmla="*/ 0 w 247"/>
                <a:gd name="T41" fmla="*/ 3 h 209"/>
                <a:gd name="T42" fmla="*/ 0 w 247"/>
                <a:gd name="T43" fmla="*/ 2 h 209"/>
                <a:gd name="T44" fmla="*/ 0 w 247"/>
                <a:gd name="T45" fmla="*/ 2 h 209"/>
                <a:gd name="T46" fmla="*/ 0 w 247"/>
                <a:gd name="T47" fmla="*/ 2 h 209"/>
                <a:gd name="T48" fmla="*/ 0 w 247"/>
                <a:gd name="T49" fmla="*/ 2 h 209"/>
                <a:gd name="T50" fmla="*/ 0 w 247"/>
                <a:gd name="T51" fmla="*/ 2 h 209"/>
                <a:gd name="T52" fmla="*/ 0 w 247"/>
                <a:gd name="T53" fmla="*/ 2 h 209"/>
                <a:gd name="T54" fmla="*/ 0 w 247"/>
                <a:gd name="T55" fmla="*/ 2 h 209"/>
                <a:gd name="T56" fmla="*/ 0 w 247"/>
                <a:gd name="T57" fmla="*/ 2 h 209"/>
                <a:gd name="T58" fmla="*/ 0 w 247"/>
                <a:gd name="T59" fmla="*/ 2 h 209"/>
                <a:gd name="T60" fmla="*/ 0 w 247"/>
                <a:gd name="T61" fmla="*/ 2 h 209"/>
                <a:gd name="T62" fmla="*/ 0 w 247"/>
                <a:gd name="T63" fmla="*/ 2 h 209"/>
                <a:gd name="T64" fmla="*/ 0 w 247"/>
                <a:gd name="T65" fmla="*/ 2 h 209"/>
                <a:gd name="T66" fmla="*/ 0 w 247"/>
                <a:gd name="T67" fmla="*/ 1 h 209"/>
                <a:gd name="T68" fmla="*/ 0 w 247"/>
                <a:gd name="T69" fmla="*/ 1 h 209"/>
                <a:gd name="T70" fmla="*/ 0 w 247"/>
                <a:gd name="T71" fmla="*/ 1 h 209"/>
                <a:gd name="T72" fmla="*/ 0 w 247"/>
                <a:gd name="T73" fmla="*/ 0 h 209"/>
                <a:gd name="T74" fmla="*/ 0 w 247"/>
                <a:gd name="T75" fmla="*/ 0 h 209"/>
                <a:gd name="T76" fmla="*/ 0 w 247"/>
                <a:gd name="T77" fmla="*/ 0 h 209"/>
                <a:gd name="T78" fmla="*/ 0 w 247"/>
                <a:gd name="T79" fmla="*/ 0 h 209"/>
                <a:gd name="T80" fmla="*/ 0 w 247"/>
                <a:gd name="T81" fmla="*/ 0 h 209"/>
                <a:gd name="T82" fmla="*/ 0 w 247"/>
                <a:gd name="T83" fmla="*/ 0 h 209"/>
                <a:gd name="T84" fmla="*/ 0 w 247"/>
                <a:gd name="T85" fmla="*/ 0 h 209"/>
                <a:gd name="T86" fmla="*/ 0 w 247"/>
                <a:gd name="T87" fmla="*/ 0 h 209"/>
                <a:gd name="T88" fmla="*/ 0 w 247"/>
                <a:gd name="T89" fmla="*/ 0 h 209"/>
                <a:gd name="T90" fmla="*/ 0 w 247"/>
                <a:gd name="T91" fmla="*/ 0 h 209"/>
                <a:gd name="T92" fmla="*/ 0 w 247"/>
                <a:gd name="T93" fmla="*/ 0 h 209"/>
                <a:gd name="T94" fmla="*/ 0 w 247"/>
                <a:gd name="T95" fmla="*/ 0 h 209"/>
                <a:gd name="T96" fmla="*/ 0 w 247"/>
                <a:gd name="T97" fmla="*/ 0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7" h="209">
                  <a:moveTo>
                    <a:pt x="87" y="27"/>
                  </a:moveTo>
                  <a:lnTo>
                    <a:pt x="68" y="35"/>
                  </a:lnTo>
                  <a:lnTo>
                    <a:pt x="52" y="46"/>
                  </a:lnTo>
                  <a:lnTo>
                    <a:pt x="37" y="57"/>
                  </a:lnTo>
                  <a:lnTo>
                    <a:pt x="24" y="69"/>
                  </a:lnTo>
                  <a:lnTo>
                    <a:pt x="14" y="83"/>
                  </a:lnTo>
                  <a:lnTo>
                    <a:pt x="7" y="97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2" y="150"/>
                  </a:lnTo>
                  <a:lnTo>
                    <a:pt x="14" y="167"/>
                  </a:lnTo>
                  <a:lnTo>
                    <a:pt x="32" y="183"/>
                  </a:lnTo>
                  <a:lnTo>
                    <a:pt x="55" y="194"/>
                  </a:lnTo>
                  <a:lnTo>
                    <a:pt x="81" y="203"/>
                  </a:lnTo>
                  <a:lnTo>
                    <a:pt x="109" y="208"/>
                  </a:lnTo>
                  <a:lnTo>
                    <a:pt x="138" y="209"/>
                  </a:lnTo>
                  <a:lnTo>
                    <a:pt x="165" y="206"/>
                  </a:lnTo>
                  <a:lnTo>
                    <a:pt x="171" y="206"/>
                  </a:lnTo>
                  <a:lnTo>
                    <a:pt x="177" y="203"/>
                  </a:lnTo>
                  <a:lnTo>
                    <a:pt x="181" y="200"/>
                  </a:lnTo>
                  <a:lnTo>
                    <a:pt x="183" y="196"/>
                  </a:lnTo>
                  <a:lnTo>
                    <a:pt x="180" y="191"/>
                  </a:lnTo>
                  <a:lnTo>
                    <a:pt x="174" y="187"/>
                  </a:lnTo>
                  <a:lnTo>
                    <a:pt x="167" y="183"/>
                  </a:lnTo>
                  <a:lnTo>
                    <a:pt x="159" y="181"/>
                  </a:lnTo>
                  <a:lnTo>
                    <a:pt x="145" y="178"/>
                  </a:lnTo>
                  <a:lnTo>
                    <a:pt x="130" y="176"/>
                  </a:lnTo>
                  <a:lnTo>
                    <a:pt x="116" y="174"/>
                  </a:lnTo>
                  <a:lnTo>
                    <a:pt x="103" y="171"/>
                  </a:lnTo>
                  <a:lnTo>
                    <a:pt x="90" y="168"/>
                  </a:lnTo>
                  <a:lnTo>
                    <a:pt x="77" y="164"/>
                  </a:lnTo>
                  <a:lnTo>
                    <a:pt x="65" y="159"/>
                  </a:lnTo>
                  <a:lnTo>
                    <a:pt x="53" y="151"/>
                  </a:lnTo>
                  <a:lnTo>
                    <a:pt x="49" y="116"/>
                  </a:lnTo>
                  <a:lnTo>
                    <a:pt x="61" y="87"/>
                  </a:lnTo>
                  <a:lnTo>
                    <a:pt x="84" y="64"/>
                  </a:lnTo>
                  <a:lnTo>
                    <a:pt x="116" y="46"/>
                  </a:lnTo>
                  <a:lnTo>
                    <a:pt x="151" y="31"/>
                  </a:lnTo>
                  <a:lnTo>
                    <a:pt x="187" y="20"/>
                  </a:lnTo>
                  <a:lnTo>
                    <a:pt x="220" y="12"/>
                  </a:lnTo>
                  <a:lnTo>
                    <a:pt x="247" y="5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5"/>
                  </a:lnTo>
                  <a:lnTo>
                    <a:pt x="149" y="10"/>
                  </a:lnTo>
                  <a:lnTo>
                    <a:pt x="127" y="15"/>
                  </a:lnTo>
                  <a:lnTo>
                    <a:pt x="106" y="21"/>
                  </a:lnTo>
                  <a:lnTo>
                    <a:pt x="87" y="2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5" name="Freeform 90">
              <a:extLst>
                <a:ext uri="{FF2B5EF4-FFF2-40B4-BE49-F238E27FC236}">
                  <a16:creationId xmlns:a16="http://schemas.microsoft.com/office/drawing/2014/main" id="{D64B9CE2-957F-578C-EE1D-ADF68AB0D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" y="297"/>
              <a:ext cx="53" cy="81"/>
            </a:xfrm>
            <a:custGeom>
              <a:avLst/>
              <a:gdLst>
                <a:gd name="T0" fmla="*/ 0 w 158"/>
                <a:gd name="T1" fmla="*/ 1 h 162"/>
                <a:gd name="T2" fmla="*/ 0 w 158"/>
                <a:gd name="T3" fmla="*/ 2 h 162"/>
                <a:gd name="T4" fmla="*/ 0 w 158"/>
                <a:gd name="T5" fmla="*/ 2 h 162"/>
                <a:gd name="T6" fmla="*/ 0 w 158"/>
                <a:gd name="T7" fmla="*/ 2 h 162"/>
                <a:gd name="T8" fmla="*/ 0 w 158"/>
                <a:gd name="T9" fmla="*/ 2 h 162"/>
                <a:gd name="T10" fmla="*/ 0 w 158"/>
                <a:gd name="T11" fmla="*/ 2 h 162"/>
                <a:gd name="T12" fmla="*/ 0 w 158"/>
                <a:gd name="T13" fmla="*/ 3 h 162"/>
                <a:gd name="T14" fmla="*/ 0 w 158"/>
                <a:gd name="T15" fmla="*/ 3 h 162"/>
                <a:gd name="T16" fmla="*/ 0 w 158"/>
                <a:gd name="T17" fmla="*/ 3 h 162"/>
                <a:gd name="T18" fmla="*/ 0 w 158"/>
                <a:gd name="T19" fmla="*/ 3 h 162"/>
                <a:gd name="T20" fmla="*/ 0 w 158"/>
                <a:gd name="T21" fmla="*/ 3 h 162"/>
                <a:gd name="T22" fmla="*/ 0 w 158"/>
                <a:gd name="T23" fmla="*/ 3 h 162"/>
                <a:gd name="T24" fmla="*/ 0 w 158"/>
                <a:gd name="T25" fmla="*/ 3 h 162"/>
                <a:gd name="T26" fmla="*/ 0 w 158"/>
                <a:gd name="T27" fmla="*/ 3 h 162"/>
                <a:gd name="T28" fmla="*/ 0 w 158"/>
                <a:gd name="T29" fmla="*/ 3 h 162"/>
                <a:gd name="T30" fmla="*/ 0 w 158"/>
                <a:gd name="T31" fmla="*/ 3 h 162"/>
                <a:gd name="T32" fmla="*/ 0 w 158"/>
                <a:gd name="T33" fmla="*/ 3 h 162"/>
                <a:gd name="T34" fmla="*/ 0 w 158"/>
                <a:gd name="T35" fmla="*/ 3 h 162"/>
                <a:gd name="T36" fmla="*/ 0 w 158"/>
                <a:gd name="T37" fmla="*/ 3 h 162"/>
                <a:gd name="T38" fmla="*/ 0 w 158"/>
                <a:gd name="T39" fmla="*/ 3 h 162"/>
                <a:gd name="T40" fmla="*/ 0 w 158"/>
                <a:gd name="T41" fmla="*/ 2 h 162"/>
                <a:gd name="T42" fmla="*/ 0 w 158"/>
                <a:gd name="T43" fmla="*/ 2 h 162"/>
                <a:gd name="T44" fmla="*/ 0 w 158"/>
                <a:gd name="T45" fmla="*/ 2 h 162"/>
                <a:gd name="T46" fmla="*/ 0 w 158"/>
                <a:gd name="T47" fmla="*/ 2 h 162"/>
                <a:gd name="T48" fmla="*/ 0 w 158"/>
                <a:gd name="T49" fmla="*/ 1 h 162"/>
                <a:gd name="T50" fmla="*/ 0 w 158"/>
                <a:gd name="T51" fmla="*/ 1 h 162"/>
                <a:gd name="T52" fmla="*/ 0 w 158"/>
                <a:gd name="T53" fmla="*/ 1 h 162"/>
                <a:gd name="T54" fmla="*/ 0 w 158"/>
                <a:gd name="T55" fmla="*/ 1 h 162"/>
                <a:gd name="T56" fmla="*/ 0 w 158"/>
                <a:gd name="T57" fmla="*/ 1 h 162"/>
                <a:gd name="T58" fmla="*/ 0 w 158"/>
                <a:gd name="T59" fmla="*/ 1 h 162"/>
                <a:gd name="T60" fmla="*/ 0 w 158"/>
                <a:gd name="T61" fmla="*/ 0 h 162"/>
                <a:gd name="T62" fmla="*/ 0 w 158"/>
                <a:gd name="T63" fmla="*/ 0 h 162"/>
                <a:gd name="T64" fmla="*/ 0 w 158"/>
                <a:gd name="T65" fmla="*/ 1 h 162"/>
                <a:gd name="T66" fmla="*/ 0 w 158"/>
                <a:gd name="T67" fmla="*/ 1 h 162"/>
                <a:gd name="T68" fmla="*/ 0 w 158"/>
                <a:gd name="T69" fmla="*/ 1 h 162"/>
                <a:gd name="T70" fmla="*/ 0 w 158"/>
                <a:gd name="T71" fmla="*/ 1 h 162"/>
                <a:gd name="T72" fmla="*/ 0 w 158"/>
                <a:gd name="T73" fmla="*/ 1 h 162"/>
                <a:gd name="T74" fmla="*/ 0 w 158"/>
                <a:gd name="T75" fmla="*/ 1 h 162"/>
                <a:gd name="T76" fmla="*/ 0 w 158"/>
                <a:gd name="T77" fmla="*/ 1 h 162"/>
                <a:gd name="T78" fmla="*/ 0 w 158"/>
                <a:gd name="T79" fmla="*/ 1 h 162"/>
                <a:gd name="T80" fmla="*/ 0 w 158"/>
                <a:gd name="T81" fmla="*/ 1 h 1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2">
                  <a:moveTo>
                    <a:pt x="134" y="53"/>
                  </a:moveTo>
                  <a:lnTo>
                    <a:pt x="140" y="69"/>
                  </a:lnTo>
                  <a:lnTo>
                    <a:pt x="138" y="85"/>
                  </a:lnTo>
                  <a:lnTo>
                    <a:pt x="128" y="97"/>
                  </a:lnTo>
                  <a:lnTo>
                    <a:pt x="113" y="109"/>
                  </a:lnTo>
                  <a:lnTo>
                    <a:pt x="96" y="119"/>
                  </a:lnTo>
                  <a:lnTo>
                    <a:pt x="76" y="129"/>
                  </a:lnTo>
                  <a:lnTo>
                    <a:pt x="55" y="138"/>
                  </a:lnTo>
                  <a:lnTo>
                    <a:pt x="38" y="148"/>
                  </a:lnTo>
                  <a:lnTo>
                    <a:pt x="35" y="151"/>
                  </a:lnTo>
                  <a:lnTo>
                    <a:pt x="33" y="153"/>
                  </a:lnTo>
                  <a:lnTo>
                    <a:pt x="33" y="156"/>
                  </a:lnTo>
                  <a:lnTo>
                    <a:pt x="35" y="159"/>
                  </a:lnTo>
                  <a:lnTo>
                    <a:pt x="39" y="161"/>
                  </a:lnTo>
                  <a:lnTo>
                    <a:pt x="44" y="162"/>
                  </a:lnTo>
                  <a:lnTo>
                    <a:pt x="46" y="162"/>
                  </a:lnTo>
                  <a:lnTo>
                    <a:pt x="51" y="161"/>
                  </a:lnTo>
                  <a:lnTo>
                    <a:pt x="74" y="152"/>
                  </a:lnTo>
                  <a:lnTo>
                    <a:pt x="96" y="142"/>
                  </a:lnTo>
                  <a:lnTo>
                    <a:pt x="116" y="130"/>
                  </a:lnTo>
                  <a:lnTo>
                    <a:pt x="135" y="117"/>
                  </a:lnTo>
                  <a:lnTo>
                    <a:pt x="148" y="102"/>
                  </a:lnTo>
                  <a:lnTo>
                    <a:pt x="157" y="86"/>
                  </a:lnTo>
                  <a:lnTo>
                    <a:pt x="158" y="68"/>
                  </a:lnTo>
                  <a:lnTo>
                    <a:pt x="153" y="50"/>
                  </a:lnTo>
                  <a:lnTo>
                    <a:pt x="140" y="35"/>
                  </a:lnTo>
                  <a:lnTo>
                    <a:pt x="121" y="23"/>
                  </a:lnTo>
                  <a:lnTo>
                    <a:pt x="97" y="14"/>
                  </a:lnTo>
                  <a:lnTo>
                    <a:pt x="71" y="6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7" y="17"/>
                  </a:lnTo>
                  <a:lnTo>
                    <a:pt x="76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4" y="42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6" name="Freeform 91">
              <a:extLst>
                <a:ext uri="{FF2B5EF4-FFF2-40B4-BE49-F238E27FC236}">
                  <a16:creationId xmlns:a16="http://schemas.microsoft.com/office/drawing/2014/main" id="{25980FCC-C896-AA9D-2ADD-51975F4B2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" y="278"/>
              <a:ext cx="133" cy="169"/>
            </a:xfrm>
            <a:custGeom>
              <a:avLst/>
              <a:gdLst>
                <a:gd name="T0" fmla="*/ 0 w 400"/>
                <a:gd name="T1" fmla="*/ 0 h 339"/>
                <a:gd name="T2" fmla="*/ 0 w 400"/>
                <a:gd name="T3" fmla="*/ 1 h 339"/>
                <a:gd name="T4" fmla="*/ 0 w 400"/>
                <a:gd name="T5" fmla="*/ 2 h 339"/>
                <a:gd name="T6" fmla="*/ 0 w 400"/>
                <a:gd name="T7" fmla="*/ 3 h 339"/>
                <a:gd name="T8" fmla="*/ 0 w 400"/>
                <a:gd name="T9" fmla="*/ 3 h 339"/>
                <a:gd name="T10" fmla="*/ 0 w 400"/>
                <a:gd name="T11" fmla="*/ 3 h 339"/>
                <a:gd name="T12" fmla="*/ 0 w 400"/>
                <a:gd name="T13" fmla="*/ 4 h 339"/>
                <a:gd name="T14" fmla="*/ 0 w 400"/>
                <a:gd name="T15" fmla="*/ 4 h 339"/>
                <a:gd name="T16" fmla="*/ 0 w 400"/>
                <a:gd name="T17" fmla="*/ 4 h 339"/>
                <a:gd name="T18" fmla="*/ 0 w 400"/>
                <a:gd name="T19" fmla="*/ 4 h 339"/>
                <a:gd name="T20" fmla="*/ 0 w 400"/>
                <a:gd name="T21" fmla="*/ 4 h 339"/>
                <a:gd name="T22" fmla="*/ 0 w 400"/>
                <a:gd name="T23" fmla="*/ 5 h 339"/>
                <a:gd name="T24" fmla="*/ 0 w 400"/>
                <a:gd name="T25" fmla="*/ 5 h 339"/>
                <a:gd name="T26" fmla="*/ 0 w 400"/>
                <a:gd name="T27" fmla="*/ 5 h 339"/>
                <a:gd name="T28" fmla="*/ 0 w 400"/>
                <a:gd name="T29" fmla="*/ 5 h 339"/>
                <a:gd name="T30" fmla="*/ 0 w 400"/>
                <a:gd name="T31" fmla="*/ 5 h 339"/>
                <a:gd name="T32" fmla="*/ 1 w 400"/>
                <a:gd name="T33" fmla="*/ 5 h 339"/>
                <a:gd name="T34" fmla="*/ 1 w 400"/>
                <a:gd name="T35" fmla="*/ 5 h 339"/>
                <a:gd name="T36" fmla="*/ 1 w 400"/>
                <a:gd name="T37" fmla="*/ 5 h 339"/>
                <a:gd name="T38" fmla="*/ 1 w 400"/>
                <a:gd name="T39" fmla="*/ 4 h 339"/>
                <a:gd name="T40" fmla="*/ 0 w 400"/>
                <a:gd name="T41" fmla="*/ 4 h 339"/>
                <a:gd name="T42" fmla="*/ 0 w 400"/>
                <a:gd name="T43" fmla="*/ 4 h 339"/>
                <a:gd name="T44" fmla="*/ 0 w 400"/>
                <a:gd name="T45" fmla="*/ 4 h 339"/>
                <a:gd name="T46" fmla="*/ 0 w 400"/>
                <a:gd name="T47" fmla="*/ 4 h 339"/>
                <a:gd name="T48" fmla="*/ 0 w 400"/>
                <a:gd name="T49" fmla="*/ 4 h 339"/>
                <a:gd name="T50" fmla="*/ 0 w 400"/>
                <a:gd name="T51" fmla="*/ 4 h 339"/>
                <a:gd name="T52" fmla="*/ 0 w 400"/>
                <a:gd name="T53" fmla="*/ 4 h 339"/>
                <a:gd name="T54" fmla="*/ 0 w 400"/>
                <a:gd name="T55" fmla="*/ 4 h 339"/>
                <a:gd name="T56" fmla="*/ 0 w 400"/>
                <a:gd name="T57" fmla="*/ 3 h 339"/>
                <a:gd name="T58" fmla="*/ 0 w 400"/>
                <a:gd name="T59" fmla="*/ 3 h 339"/>
                <a:gd name="T60" fmla="*/ 0 w 400"/>
                <a:gd name="T61" fmla="*/ 3 h 339"/>
                <a:gd name="T62" fmla="*/ 0 w 400"/>
                <a:gd name="T63" fmla="*/ 2 h 339"/>
                <a:gd name="T64" fmla="*/ 0 w 400"/>
                <a:gd name="T65" fmla="*/ 2 h 339"/>
                <a:gd name="T66" fmla="*/ 0 w 400"/>
                <a:gd name="T67" fmla="*/ 1 h 339"/>
                <a:gd name="T68" fmla="*/ 0 w 400"/>
                <a:gd name="T69" fmla="*/ 1 h 339"/>
                <a:gd name="T70" fmla="*/ 0 w 400"/>
                <a:gd name="T71" fmla="*/ 1 h 339"/>
                <a:gd name="T72" fmla="*/ 0 w 400"/>
                <a:gd name="T73" fmla="*/ 0 h 339"/>
                <a:gd name="T74" fmla="*/ 0 w 400"/>
                <a:gd name="T75" fmla="*/ 0 h 339"/>
                <a:gd name="T76" fmla="*/ 0 w 400"/>
                <a:gd name="T77" fmla="*/ 0 h 339"/>
                <a:gd name="T78" fmla="*/ 0 w 400"/>
                <a:gd name="T79" fmla="*/ 0 h 339"/>
                <a:gd name="T80" fmla="*/ 0 w 400"/>
                <a:gd name="T81" fmla="*/ 0 h 339"/>
                <a:gd name="T82" fmla="*/ 0 w 400"/>
                <a:gd name="T83" fmla="*/ 0 h 339"/>
                <a:gd name="T84" fmla="*/ 0 w 400"/>
                <a:gd name="T85" fmla="*/ 0 h 339"/>
                <a:gd name="T86" fmla="*/ 0 w 400"/>
                <a:gd name="T87" fmla="*/ 0 h 3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39">
                  <a:moveTo>
                    <a:pt x="156" y="44"/>
                  </a:moveTo>
                  <a:lnTo>
                    <a:pt x="125" y="63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6"/>
                  </a:lnTo>
                  <a:lnTo>
                    <a:pt x="22" y="150"/>
                  </a:lnTo>
                  <a:lnTo>
                    <a:pt x="7" y="175"/>
                  </a:lnTo>
                  <a:lnTo>
                    <a:pt x="0" y="203"/>
                  </a:lnTo>
                  <a:lnTo>
                    <a:pt x="2" y="232"/>
                  </a:lnTo>
                  <a:lnTo>
                    <a:pt x="4" y="239"/>
                  </a:lnTo>
                  <a:lnTo>
                    <a:pt x="7" y="248"/>
                  </a:lnTo>
                  <a:lnTo>
                    <a:pt x="12" y="254"/>
                  </a:lnTo>
                  <a:lnTo>
                    <a:pt x="18" y="261"/>
                  </a:lnTo>
                  <a:lnTo>
                    <a:pt x="25" y="267"/>
                  </a:lnTo>
                  <a:lnTo>
                    <a:pt x="33" y="273"/>
                  </a:lnTo>
                  <a:lnTo>
                    <a:pt x="41" y="278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4"/>
                  </a:lnTo>
                  <a:lnTo>
                    <a:pt x="128" y="309"/>
                  </a:lnTo>
                  <a:lnTo>
                    <a:pt x="148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09" y="326"/>
                  </a:lnTo>
                  <a:lnTo>
                    <a:pt x="231" y="329"/>
                  </a:lnTo>
                  <a:lnTo>
                    <a:pt x="251" y="331"/>
                  </a:lnTo>
                  <a:lnTo>
                    <a:pt x="273" y="333"/>
                  </a:lnTo>
                  <a:lnTo>
                    <a:pt x="295" y="335"/>
                  </a:lnTo>
                  <a:lnTo>
                    <a:pt x="315" y="336"/>
                  </a:lnTo>
                  <a:lnTo>
                    <a:pt x="337" y="337"/>
                  </a:lnTo>
                  <a:lnTo>
                    <a:pt x="359" y="338"/>
                  </a:lnTo>
                  <a:lnTo>
                    <a:pt x="379" y="339"/>
                  </a:lnTo>
                  <a:lnTo>
                    <a:pt x="387" y="339"/>
                  </a:lnTo>
                  <a:lnTo>
                    <a:pt x="392" y="337"/>
                  </a:lnTo>
                  <a:lnTo>
                    <a:pt x="397" y="333"/>
                  </a:lnTo>
                  <a:lnTo>
                    <a:pt x="400" y="329"/>
                  </a:lnTo>
                  <a:lnTo>
                    <a:pt x="400" y="324"/>
                  </a:lnTo>
                  <a:lnTo>
                    <a:pt x="397" y="320"/>
                  </a:lnTo>
                  <a:lnTo>
                    <a:pt x="391" y="317"/>
                  </a:lnTo>
                  <a:lnTo>
                    <a:pt x="384" y="315"/>
                  </a:lnTo>
                  <a:lnTo>
                    <a:pt x="365" y="311"/>
                  </a:lnTo>
                  <a:lnTo>
                    <a:pt x="346" y="309"/>
                  </a:lnTo>
                  <a:lnTo>
                    <a:pt x="327" y="306"/>
                  </a:lnTo>
                  <a:lnTo>
                    <a:pt x="307" y="304"/>
                  </a:lnTo>
                  <a:lnTo>
                    <a:pt x="288" y="302"/>
                  </a:lnTo>
                  <a:lnTo>
                    <a:pt x="269" y="300"/>
                  </a:lnTo>
                  <a:lnTo>
                    <a:pt x="249" y="298"/>
                  </a:lnTo>
                  <a:lnTo>
                    <a:pt x="230" y="295"/>
                  </a:lnTo>
                  <a:lnTo>
                    <a:pt x="211" y="293"/>
                  </a:lnTo>
                  <a:lnTo>
                    <a:pt x="192" y="290"/>
                  </a:lnTo>
                  <a:lnTo>
                    <a:pt x="173" y="286"/>
                  </a:lnTo>
                  <a:lnTo>
                    <a:pt x="154" y="283"/>
                  </a:lnTo>
                  <a:lnTo>
                    <a:pt x="137" y="277"/>
                  </a:lnTo>
                  <a:lnTo>
                    <a:pt x="118" y="272"/>
                  </a:lnTo>
                  <a:lnTo>
                    <a:pt x="100" y="267"/>
                  </a:lnTo>
                  <a:lnTo>
                    <a:pt x="83" y="260"/>
                  </a:lnTo>
                  <a:lnTo>
                    <a:pt x="68" y="253"/>
                  </a:lnTo>
                  <a:lnTo>
                    <a:pt x="57" y="243"/>
                  </a:lnTo>
                  <a:lnTo>
                    <a:pt x="48" y="233"/>
                  </a:lnTo>
                  <a:lnTo>
                    <a:pt x="44" y="221"/>
                  </a:lnTo>
                  <a:lnTo>
                    <a:pt x="42" y="208"/>
                  </a:lnTo>
                  <a:lnTo>
                    <a:pt x="44" y="194"/>
                  </a:lnTo>
                  <a:lnTo>
                    <a:pt x="48" y="180"/>
                  </a:lnTo>
                  <a:lnTo>
                    <a:pt x="54" y="168"/>
                  </a:lnTo>
                  <a:lnTo>
                    <a:pt x="64" y="153"/>
                  </a:lnTo>
                  <a:lnTo>
                    <a:pt x="76" y="137"/>
                  </a:lnTo>
                  <a:lnTo>
                    <a:pt x="89" y="124"/>
                  </a:lnTo>
                  <a:lnTo>
                    <a:pt x="103" y="111"/>
                  </a:lnTo>
                  <a:lnTo>
                    <a:pt x="118" y="99"/>
                  </a:lnTo>
                  <a:lnTo>
                    <a:pt x="134" y="87"/>
                  </a:lnTo>
                  <a:lnTo>
                    <a:pt x="153" y="74"/>
                  </a:lnTo>
                  <a:lnTo>
                    <a:pt x="172" y="62"/>
                  </a:lnTo>
                  <a:lnTo>
                    <a:pt x="190" y="52"/>
                  </a:lnTo>
                  <a:lnTo>
                    <a:pt x="215" y="42"/>
                  </a:lnTo>
                  <a:lnTo>
                    <a:pt x="243" y="34"/>
                  </a:lnTo>
                  <a:lnTo>
                    <a:pt x="270" y="26"/>
                  </a:lnTo>
                  <a:lnTo>
                    <a:pt x="295" y="19"/>
                  </a:lnTo>
                  <a:lnTo>
                    <a:pt x="315" y="13"/>
                  </a:lnTo>
                  <a:lnTo>
                    <a:pt x="328" y="6"/>
                  </a:lnTo>
                  <a:lnTo>
                    <a:pt x="333" y="2"/>
                  </a:lnTo>
                  <a:lnTo>
                    <a:pt x="318" y="0"/>
                  </a:lnTo>
                  <a:lnTo>
                    <a:pt x="298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4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7" name="Freeform 92">
              <a:extLst>
                <a:ext uri="{FF2B5EF4-FFF2-40B4-BE49-F238E27FC236}">
                  <a16:creationId xmlns:a16="http://schemas.microsoft.com/office/drawing/2014/main" id="{1127BE3B-A909-5673-879C-5BA8C63A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72"/>
              <a:ext cx="117" cy="113"/>
            </a:xfrm>
            <a:custGeom>
              <a:avLst/>
              <a:gdLst>
                <a:gd name="T0" fmla="*/ 0 w 351"/>
                <a:gd name="T1" fmla="*/ 2 h 226"/>
                <a:gd name="T2" fmla="*/ 0 w 351"/>
                <a:gd name="T3" fmla="*/ 2 h 226"/>
                <a:gd name="T4" fmla="*/ 0 w 351"/>
                <a:gd name="T5" fmla="*/ 2 h 226"/>
                <a:gd name="T6" fmla="*/ 0 w 351"/>
                <a:gd name="T7" fmla="*/ 2 h 226"/>
                <a:gd name="T8" fmla="*/ 0 w 351"/>
                <a:gd name="T9" fmla="*/ 2 h 226"/>
                <a:gd name="T10" fmla="*/ 0 w 351"/>
                <a:gd name="T11" fmla="*/ 3 h 226"/>
                <a:gd name="T12" fmla="*/ 0 w 351"/>
                <a:gd name="T13" fmla="*/ 3 h 226"/>
                <a:gd name="T14" fmla="*/ 0 w 351"/>
                <a:gd name="T15" fmla="*/ 3 h 226"/>
                <a:gd name="T16" fmla="*/ 0 w 351"/>
                <a:gd name="T17" fmla="*/ 3 h 226"/>
                <a:gd name="T18" fmla="*/ 0 w 351"/>
                <a:gd name="T19" fmla="*/ 3 h 226"/>
                <a:gd name="T20" fmla="*/ 0 w 351"/>
                <a:gd name="T21" fmla="*/ 3 h 226"/>
                <a:gd name="T22" fmla="*/ 0 w 351"/>
                <a:gd name="T23" fmla="*/ 4 h 226"/>
                <a:gd name="T24" fmla="*/ 0 w 351"/>
                <a:gd name="T25" fmla="*/ 4 h 226"/>
                <a:gd name="T26" fmla="*/ 0 w 351"/>
                <a:gd name="T27" fmla="*/ 4 h 226"/>
                <a:gd name="T28" fmla="*/ 0 w 351"/>
                <a:gd name="T29" fmla="*/ 4 h 226"/>
                <a:gd name="T30" fmla="*/ 0 w 351"/>
                <a:gd name="T31" fmla="*/ 4 h 226"/>
                <a:gd name="T32" fmla="*/ 0 w 351"/>
                <a:gd name="T33" fmla="*/ 4 h 226"/>
                <a:gd name="T34" fmla="*/ 0 w 351"/>
                <a:gd name="T35" fmla="*/ 4 h 226"/>
                <a:gd name="T36" fmla="*/ 0 w 351"/>
                <a:gd name="T37" fmla="*/ 4 h 226"/>
                <a:gd name="T38" fmla="*/ 0 w 351"/>
                <a:gd name="T39" fmla="*/ 4 h 226"/>
                <a:gd name="T40" fmla="*/ 0 w 351"/>
                <a:gd name="T41" fmla="*/ 4 h 226"/>
                <a:gd name="T42" fmla="*/ 0 w 351"/>
                <a:gd name="T43" fmla="*/ 4 h 226"/>
                <a:gd name="T44" fmla="*/ 0 w 351"/>
                <a:gd name="T45" fmla="*/ 3 h 226"/>
                <a:gd name="T46" fmla="*/ 0 w 351"/>
                <a:gd name="T47" fmla="*/ 3 h 226"/>
                <a:gd name="T48" fmla="*/ 0 w 351"/>
                <a:gd name="T49" fmla="*/ 3 h 226"/>
                <a:gd name="T50" fmla="*/ 0 w 351"/>
                <a:gd name="T51" fmla="*/ 2 h 226"/>
                <a:gd name="T52" fmla="*/ 0 w 351"/>
                <a:gd name="T53" fmla="*/ 2 h 226"/>
                <a:gd name="T54" fmla="*/ 0 w 351"/>
                <a:gd name="T55" fmla="*/ 2 h 226"/>
                <a:gd name="T56" fmla="*/ 0 w 351"/>
                <a:gd name="T57" fmla="*/ 1 h 226"/>
                <a:gd name="T58" fmla="*/ 0 w 351"/>
                <a:gd name="T59" fmla="*/ 1 h 226"/>
                <a:gd name="T60" fmla="*/ 0 w 351"/>
                <a:gd name="T61" fmla="*/ 1 h 226"/>
                <a:gd name="T62" fmla="*/ 0 w 351"/>
                <a:gd name="T63" fmla="*/ 1 h 226"/>
                <a:gd name="T64" fmla="*/ 0 w 351"/>
                <a:gd name="T65" fmla="*/ 1 h 226"/>
                <a:gd name="T66" fmla="*/ 0 w 351"/>
                <a:gd name="T67" fmla="*/ 1 h 226"/>
                <a:gd name="T68" fmla="*/ 0 w 351"/>
                <a:gd name="T69" fmla="*/ 1 h 226"/>
                <a:gd name="T70" fmla="*/ 0 w 351"/>
                <a:gd name="T71" fmla="*/ 1 h 226"/>
                <a:gd name="T72" fmla="*/ 0 w 351"/>
                <a:gd name="T73" fmla="*/ 1 h 226"/>
                <a:gd name="T74" fmla="*/ 0 w 351"/>
                <a:gd name="T75" fmla="*/ 1 h 226"/>
                <a:gd name="T76" fmla="*/ 0 w 351"/>
                <a:gd name="T77" fmla="*/ 1 h 226"/>
                <a:gd name="T78" fmla="*/ 0 w 351"/>
                <a:gd name="T79" fmla="*/ 0 h 226"/>
                <a:gd name="T80" fmla="*/ 0 w 351"/>
                <a:gd name="T81" fmla="*/ 0 h 226"/>
                <a:gd name="T82" fmla="*/ 0 w 351"/>
                <a:gd name="T83" fmla="*/ 0 h 226"/>
                <a:gd name="T84" fmla="*/ 0 w 351"/>
                <a:gd name="T85" fmla="*/ 0 h 226"/>
                <a:gd name="T86" fmla="*/ 0 w 351"/>
                <a:gd name="T87" fmla="*/ 1 h 226"/>
                <a:gd name="T88" fmla="*/ 0 w 351"/>
                <a:gd name="T89" fmla="*/ 1 h 226"/>
                <a:gd name="T90" fmla="*/ 0 w 351"/>
                <a:gd name="T91" fmla="*/ 1 h 226"/>
                <a:gd name="T92" fmla="*/ 0 w 351"/>
                <a:gd name="T93" fmla="*/ 1 h 226"/>
                <a:gd name="T94" fmla="*/ 0 w 351"/>
                <a:gd name="T95" fmla="*/ 1 h 226"/>
                <a:gd name="T96" fmla="*/ 0 w 351"/>
                <a:gd name="T97" fmla="*/ 1 h 226"/>
                <a:gd name="T98" fmla="*/ 0 w 351"/>
                <a:gd name="T99" fmla="*/ 1 h 226"/>
                <a:gd name="T100" fmla="*/ 0 w 351"/>
                <a:gd name="T101" fmla="*/ 1 h 226"/>
                <a:gd name="T102" fmla="*/ 0 w 351"/>
                <a:gd name="T103" fmla="*/ 1 h 226"/>
                <a:gd name="T104" fmla="*/ 0 w 351"/>
                <a:gd name="T105" fmla="*/ 1 h 226"/>
                <a:gd name="T106" fmla="*/ 0 w 351"/>
                <a:gd name="T107" fmla="*/ 1 h 226"/>
                <a:gd name="T108" fmla="*/ 0 w 351"/>
                <a:gd name="T109" fmla="*/ 1 h 226"/>
                <a:gd name="T110" fmla="*/ 0 w 351"/>
                <a:gd name="T111" fmla="*/ 1 h 226"/>
                <a:gd name="T112" fmla="*/ 0 w 351"/>
                <a:gd name="T113" fmla="*/ 1 h 226"/>
                <a:gd name="T114" fmla="*/ 0 w 351"/>
                <a:gd name="T115" fmla="*/ 1 h 226"/>
                <a:gd name="T116" fmla="*/ 0 w 351"/>
                <a:gd name="T117" fmla="*/ 1 h 226"/>
                <a:gd name="T118" fmla="*/ 0 w 351"/>
                <a:gd name="T119" fmla="*/ 1 h 226"/>
                <a:gd name="T120" fmla="*/ 0 w 351"/>
                <a:gd name="T121" fmla="*/ 2 h 2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1" h="226">
                  <a:moveTo>
                    <a:pt x="291" y="69"/>
                  </a:moveTo>
                  <a:lnTo>
                    <a:pt x="307" y="81"/>
                  </a:lnTo>
                  <a:lnTo>
                    <a:pt x="317" y="96"/>
                  </a:lnTo>
                  <a:lnTo>
                    <a:pt x="322" y="111"/>
                  </a:lnTo>
                  <a:lnTo>
                    <a:pt x="322" y="128"/>
                  </a:lnTo>
                  <a:lnTo>
                    <a:pt x="319" y="141"/>
                  </a:lnTo>
                  <a:lnTo>
                    <a:pt x="313" y="152"/>
                  </a:lnTo>
                  <a:lnTo>
                    <a:pt x="303" y="164"/>
                  </a:lnTo>
                  <a:lnTo>
                    <a:pt x="293" y="173"/>
                  </a:lnTo>
                  <a:lnTo>
                    <a:pt x="279" y="183"/>
                  </a:lnTo>
                  <a:lnTo>
                    <a:pt x="266" y="192"/>
                  </a:lnTo>
                  <a:lnTo>
                    <a:pt x="253" y="201"/>
                  </a:lnTo>
                  <a:lnTo>
                    <a:pt x="240" y="210"/>
                  </a:lnTo>
                  <a:lnTo>
                    <a:pt x="237" y="213"/>
                  </a:lnTo>
                  <a:lnTo>
                    <a:pt x="237" y="216"/>
                  </a:lnTo>
                  <a:lnTo>
                    <a:pt x="237" y="219"/>
                  </a:lnTo>
                  <a:lnTo>
                    <a:pt x="240" y="222"/>
                  </a:lnTo>
                  <a:lnTo>
                    <a:pt x="245" y="225"/>
                  </a:lnTo>
                  <a:lnTo>
                    <a:pt x="250" y="226"/>
                  </a:lnTo>
                  <a:lnTo>
                    <a:pt x="255" y="225"/>
                  </a:lnTo>
                  <a:lnTo>
                    <a:pt x="259" y="222"/>
                  </a:lnTo>
                  <a:lnTo>
                    <a:pt x="288" y="209"/>
                  </a:lnTo>
                  <a:lnTo>
                    <a:pt x="313" y="192"/>
                  </a:lnTo>
                  <a:lnTo>
                    <a:pt x="332" y="172"/>
                  </a:lnTo>
                  <a:lnTo>
                    <a:pt x="345" y="149"/>
                  </a:lnTo>
                  <a:lnTo>
                    <a:pt x="351" y="127"/>
                  </a:lnTo>
                  <a:lnTo>
                    <a:pt x="348" y="103"/>
                  </a:lnTo>
                  <a:lnTo>
                    <a:pt x="336" y="81"/>
                  </a:lnTo>
                  <a:lnTo>
                    <a:pt x="313" y="62"/>
                  </a:lnTo>
                  <a:lnTo>
                    <a:pt x="295" y="51"/>
                  </a:lnTo>
                  <a:lnTo>
                    <a:pt x="275" y="43"/>
                  </a:lnTo>
                  <a:lnTo>
                    <a:pt x="253" y="35"/>
                  </a:lnTo>
                  <a:lnTo>
                    <a:pt x="229" y="28"/>
                  </a:lnTo>
                  <a:lnTo>
                    <a:pt x="204" y="20"/>
                  </a:lnTo>
                  <a:lnTo>
                    <a:pt x="179" y="15"/>
                  </a:lnTo>
                  <a:lnTo>
                    <a:pt x="153" y="11"/>
                  </a:lnTo>
                  <a:lnTo>
                    <a:pt x="128" y="7"/>
                  </a:lnTo>
                  <a:lnTo>
                    <a:pt x="104" y="4"/>
                  </a:lnTo>
                  <a:lnTo>
                    <a:pt x="82" y="2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30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2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1" y="31"/>
                  </a:lnTo>
                  <a:lnTo>
                    <a:pt x="201" y="35"/>
                  </a:lnTo>
                  <a:lnTo>
                    <a:pt x="220" y="40"/>
                  </a:lnTo>
                  <a:lnTo>
                    <a:pt x="239" y="46"/>
                  </a:lnTo>
                  <a:lnTo>
                    <a:pt x="258" y="53"/>
                  </a:lnTo>
                  <a:lnTo>
                    <a:pt x="275" y="61"/>
                  </a:lnTo>
                  <a:lnTo>
                    <a:pt x="291" y="6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8" name="Freeform 93">
              <a:extLst>
                <a:ext uri="{FF2B5EF4-FFF2-40B4-BE49-F238E27FC236}">
                  <a16:creationId xmlns:a16="http://schemas.microsoft.com/office/drawing/2014/main" id="{AE008879-9997-F86C-7EAC-D8E5F08FB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324"/>
              <a:ext cx="48" cy="107"/>
            </a:xfrm>
            <a:custGeom>
              <a:avLst/>
              <a:gdLst>
                <a:gd name="T0" fmla="*/ 0 w 142"/>
                <a:gd name="T1" fmla="*/ 2 h 213"/>
                <a:gd name="T2" fmla="*/ 0 w 142"/>
                <a:gd name="T3" fmla="*/ 3 h 213"/>
                <a:gd name="T4" fmla="*/ 0 w 142"/>
                <a:gd name="T5" fmla="*/ 3 h 213"/>
                <a:gd name="T6" fmla="*/ 0 w 142"/>
                <a:gd name="T7" fmla="*/ 3 h 213"/>
                <a:gd name="T8" fmla="*/ 0 w 142"/>
                <a:gd name="T9" fmla="*/ 3 h 213"/>
                <a:gd name="T10" fmla="*/ 0 w 142"/>
                <a:gd name="T11" fmla="*/ 3 h 213"/>
                <a:gd name="T12" fmla="*/ 0 w 142"/>
                <a:gd name="T13" fmla="*/ 4 h 213"/>
                <a:gd name="T14" fmla="*/ 0 w 142"/>
                <a:gd name="T15" fmla="*/ 4 h 213"/>
                <a:gd name="T16" fmla="*/ 0 w 142"/>
                <a:gd name="T17" fmla="*/ 4 h 213"/>
                <a:gd name="T18" fmla="*/ 0 w 142"/>
                <a:gd name="T19" fmla="*/ 4 h 213"/>
                <a:gd name="T20" fmla="*/ 0 w 142"/>
                <a:gd name="T21" fmla="*/ 4 h 213"/>
                <a:gd name="T22" fmla="*/ 0 w 142"/>
                <a:gd name="T23" fmla="*/ 4 h 213"/>
                <a:gd name="T24" fmla="*/ 0 w 142"/>
                <a:gd name="T25" fmla="*/ 4 h 213"/>
                <a:gd name="T26" fmla="*/ 0 w 142"/>
                <a:gd name="T27" fmla="*/ 4 h 213"/>
                <a:gd name="T28" fmla="*/ 0 w 142"/>
                <a:gd name="T29" fmla="*/ 4 h 213"/>
                <a:gd name="T30" fmla="*/ 0 w 142"/>
                <a:gd name="T31" fmla="*/ 3 h 213"/>
                <a:gd name="T32" fmla="*/ 0 w 142"/>
                <a:gd name="T33" fmla="*/ 3 h 213"/>
                <a:gd name="T34" fmla="*/ 0 w 142"/>
                <a:gd name="T35" fmla="*/ 3 h 213"/>
                <a:gd name="T36" fmla="*/ 0 w 142"/>
                <a:gd name="T37" fmla="*/ 3 h 213"/>
                <a:gd name="T38" fmla="*/ 0 w 142"/>
                <a:gd name="T39" fmla="*/ 3 h 213"/>
                <a:gd name="T40" fmla="*/ 0 w 142"/>
                <a:gd name="T41" fmla="*/ 3 h 213"/>
                <a:gd name="T42" fmla="*/ 0 w 142"/>
                <a:gd name="T43" fmla="*/ 3 h 213"/>
                <a:gd name="T44" fmla="*/ 0 w 142"/>
                <a:gd name="T45" fmla="*/ 2 h 213"/>
                <a:gd name="T46" fmla="*/ 0 w 142"/>
                <a:gd name="T47" fmla="*/ 2 h 213"/>
                <a:gd name="T48" fmla="*/ 0 w 142"/>
                <a:gd name="T49" fmla="*/ 2 h 213"/>
                <a:gd name="T50" fmla="*/ 0 w 142"/>
                <a:gd name="T51" fmla="*/ 2 h 213"/>
                <a:gd name="T52" fmla="*/ 0 w 142"/>
                <a:gd name="T53" fmla="*/ 1 h 213"/>
                <a:gd name="T54" fmla="*/ 0 w 142"/>
                <a:gd name="T55" fmla="*/ 1 h 213"/>
                <a:gd name="T56" fmla="*/ 0 w 142"/>
                <a:gd name="T57" fmla="*/ 1 h 213"/>
                <a:gd name="T58" fmla="*/ 0 w 142"/>
                <a:gd name="T59" fmla="*/ 1 h 213"/>
                <a:gd name="T60" fmla="*/ 0 w 142"/>
                <a:gd name="T61" fmla="*/ 1 h 213"/>
                <a:gd name="T62" fmla="*/ 0 w 142"/>
                <a:gd name="T63" fmla="*/ 1 h 213"/>
                <a:gd name="T64" fmla="*/ 0 w 142"/>
                <a:gd name="T65" fmla="*/ 1 h 213"/>
                <a:gd name="T66" fmla="*/ 0 w 142"/>
                <a:gd name="T67" fmla="*/ 0 h 213"/>
                <a:gd name="T68" fmla="*/ 0 w 142"/>
                <a:gd name="T69" fmla="*/ 1 h 213"/>
                <a:gd name="T70" fmla="*/ 0 w 142"/>
                <a:gd name="T71" fmla="*/ 1 h 213"/>
                <a:gd name="T72" fmla="*/ 0 w 142"/>
                <a:gd name="T73" fmla="*/ 1 h 213"/>
                <a:gd name="T74" fmla="*/ 0 w 142"/>
                <a:gd name="T75" fmla="*/ 1 h 213"/>
                <a:gd name="T76" fmla="*/ 0 w 142"/>
                <a:gd name="T77" fmla="*/ 2 h 213"/>
                <a:gd name="T78" fmla="*/ 0 w 142"/>
                <a:gd name="T79" fmla="*/ 2 h 213"/>
                <a:gd name="T80" fmla="*/ 0 w 142"/>
                <a:gd name="T81" fmla="*/ 2 h 2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2" h="213">
                  <a:moveTo>
                    <a:pt x="0" y="116"/>
                  </a:moveTo>
                  <a:lnTo>
                    <a:pt x="0" y="134"/>
                  </a:lnTo>
                  <a:lnTo>
                    <a:pt x="6" y="150"/>
                  </a:lnTo>
                  <a:lnTo>
                    <a:pt x="16" y="166"/>
                  </a:lnTo>
                  <a:lnTo>
                    <a:pt x="30" y="179"/>
                  </a:lnTo>
                  <a:lnTo>
                    <a:pt x="48" y="191"/>
                  </a:lnTo>
                  <a:lnTo>
                    <a:pt x="68" y="201"/>
                  </a:lnTo>
                  <a:lnTo>
                    <a:pt x="91" y="208"/>
                  </a:lnTo>
                  <a:lnTo>
                    <a:pt x="115" y="212"/>
                  </a:lnTo>
                  <a:lnTo>
                    <a:pt x="122" y="213"/>
                  </a:lnTo>
                  <a:lnTo>
                    <a:pt x="129" y="211"/>
                  </a:lnTo>
                  <a:lnTo>
                    <a:pt x="135" y="208"/>
                  </a:lnTo>
                  <a:lnTo>
                    <a:pt x="138" y="204"/>
                  </a:lnTo>
                  <a:lnTo>
                    <a:pt x="138" y="199"/>
                  </a:lnTo>
                  <a:lnTo>
                    <a:pt x="137" y="194"/>
                  </a:lnTo>
                  <a:lnTo>
                    <a:pt x="132" y="190"/>
                  </a:lnTo>
                  <a:lnTo>
                    <a:pt x="125" y="188"/>
                  </a:lnTo>
                  <a:lnTo>
                    <a:pt x="102" y="181"/>
                  </a:lnTo>
                  <a:lnTo>
                    <a:pt x="80" y="173"/>
                  </a:lnTo>
                  <a:lnTo>
                    <a:pt x="62" y="162"/>
                  </a:lnTo>
                  <a:lnTo>
                    <a:pt x="49" y="149"/>
                  </a:lnTo>
                  <a:lnTo>
                    <a:pt x="41" y="134"/>
                  </a:lnTo>
                  <a:lnTo>
                    <a:pt x="36" y="117"/>
                  </a:lnTo>
                  <a:lnTo>
                    <a:pt x="36" y="100"/>
                  </a:lnTo>
                  <a:lnTo>
                    <a:pt x="44" y="81"/>
                  </a:lnTo>
                  <a:lnTo>
                    <a:pt x="52" y="68"/>
                  </a:lnTo>
                  <a:lnTo>
                    <a:pt x="64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5" y="25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70" y="32"/>
                  </a:lnTo>
                  <a:lnTo>
                    <a:pt x="46" y="51"/>
                  </a:lnTo>
                  <a:lnTo>
                    <a:pt x="25" y="72"/>
                  </a:lnTo>
                  <a:lnTo>
                    <a:pt x="9" y="9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9" name="Freeform 94">
              <a:extLst>
                <a:ext uri="{FF2B5EF4-FFF2-40B4-BE49-F238E27FC236}">
                  <a16:creationId xmlns:a16="http://schemas.microsoft.com/office/drawing/2014/main" id="{AA05A004-4F26-2AAA-8F59-FDE2A3EFF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264"/>
              <a:ext cx="101" cy="139"/>
            </a:xfrm>
            <a:custGeom>
              <a:avLst/>
              <a:gdLst>
                <a:gd name="T0" fmla="*/ 0 w 305"/>
                <a:gd name="T1" fmla="*/ 1 h 279"/>
                <a:gd name="T2" fmla="*/ 0 w 305"/>
                <a:gd name="T3" fmla="*/ 2 h 279"/>
                <a:gd name="T4" fmla="*/ 0 w 305"/>
                <a:gd name="T5" fmla="*/ 2 h 279"/>
                <a:gd name="T6" fmla="*/ 0 w 305"/>
                <a:gd name="T7" fmla="*/ 2 h 279"/>
                <a:gd name="T8" fmla="*/ 0 w 305"/>
                <a:gd name="T9" fmla="*/ 2 h 279"/>
                <a:gd name="T10" fmla="*/ 0 w 305"/>
                <a:gd name="T11" fmla="*/ 3 h 279"/>
                <a:gd name="T12" fmla="*/ 0 w 305"/>
                <a:gd name="T13" fmla="*/ 3 h 279"/>
                <a:gd name="T14" fmla="*/ 0 w 305"/>
                <a:gd name="T15" fmla="*/ 3 h 279"/>
                <a:gd name="T16" fmla="*/ 0 w 305"/>
                <a:gd name="T17" fmla="*/ 3 h 279"/>
                <a:gd name="T18" fmla="*/ 0 w 305"/>
                <a:gd name="T19" fmla="*/ 4 h 279"/>
                <a:gd name="T20" fmla="*/ 0 w 305"/>
                <a:gd name="T21" fmla="*/ 4 h 279"/>
                <a:gd name="T22" fmla="*/ 0 w 305"/>
                <a:gd name="T23" fmla="*/ 4 h 279"/>
                <a:gd name="T24" fmla="*/ 0 w 305"/>
                <a:gd name="T25" fmla="*/ 4 h 279"/>
                <a:gd name="T26" fmla="*/ 0 w 305"/>
                <a:gd name="T27" fmla="*/ 4 h 279"/>
                <a:gd name="T28" fmla="*/ 0 w 305"/>
                <a:gd name="T29" fmla="*/ 4 h 279"/>
                <a:gd name="T30" fmla="*/ 0 w 305"/>
                <a:gd name="T31" fmla="*/ 3 h 279"/>
                <a:gd name="T32" fmla="*/ 0 w 305"/>
                <a:gd name="T33" fmla="*/ 3 h 279"/>
                <a:gd name="T34" fmla="*/ 0 w 305"/>
                <a:gd name="T35" fmla="*/ 3 h 279"/>
                <a:gd name="T36" fmla="*/ 0 w 305"/>
                <a:gd name="T37" fmla="*/ 2 h 279"/>
                <a:gd name="T38" fmla="*/ 0 w 305"/>
                <a:gd name="T39" fmla="*/ 2 h 279"/>
                <a:gd name="T40" fmla="*/ 0 w 305"/>
                <a:gd name="T41" fmla="*/ 1 h 279"/>
                <a:gd name="T42" fmla="*/ 0 w 305"/>
                <a:gd name="T43" fmla="*/ 1 h 279"/>
                <a:gd name="T44" fmla="*/ 0 w 305"/>
                <a:gd name="T45" fmla="*/ 1 h 279"/>
                <a:gd name="T46" fmla="*/ 0 w 305"/>
                <a:gd name="T47" fmla="*/ 0 h 279"/>
                <a:gd name="T48" fmla="*/ 0 w 305"/>
                <a:gd name="T49" fmla="*/ 0 h 279"/>
                <a:gd name="T50" fmla="*/ 0 w 305"/>
                <a:gd name="T51" fmla="*/ 0 h 279"/>
                <a:gd name="T52" fmla="*/ 0 w 305"/>
                <a:gd name="T53" fmla="*/ 0 h 279"/>
                <a:gd name="T54" fmla="*/ 0 w 305"/>
                <a:gd name="T55" fmla="*/ 0 h 279"/>
                <a:gd name="T56" fmla="*/ 0 w 305"/>
                <a:gd name="T57" fmla="*/ 0 h 279"/>
                <a:gd name="T58" fmla="*/ 0 w 305"/>
                <a:gd name="T59" fmla="*/ 0 h 279"/>
                <a:gd name="T60" fmla="*/ 0 w 305"/>
                <a:gd name="T61" fmla="*/ 0 h 279"/>
                <a:gd name="T62" fmla="*/ 0 w 305"/>
                <a:gd name="T63" fmla="*/ 0 h 279"/>
                <a:gd name="T64" fmla="*/ 0 w 305"/>
                <a:gd name="T65" fmla="*/ 0 h 279"/>
                <a:gd name="T66" fmla="*/ 0 w 305"/>
                <a:gd name="T67" fmla="*/ 0 h 279"/>
                <a:gd name="T68" fmla="*/ 0 w 305"/>
                <a:gd name="T69" fmla="*/ 0 h 279"/>
                <a:gd name="T70" fmla="*/ 0 w 305"/>
                <a:gd name="T71" fmla="*/ 0 h 279"/>
                <a:gd name="T72" fmla="*/ 0 w 305"/>
                <a:gd name="T73" fmla="*/ 1 h 279"/>
                <a:gd name="T74" fmla="*/ 0 w 305"/>
                <a:gd name="T75" fmla="*/ 1 h 2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5" h="279">
                  <a:moveTo>
                    <a:pt x="247" y="104"/>
                  </a:moveTo>
                  <a:lnTo>
                    <a:pt x="257" y="112"/>
                  </a:lnTo>
                  <a:lnTo>
                    <a:pt x="266" y="120"/>
                  </a:lnTo>
                  <a:lnTo>
                    <a:pt x="271" y="129"/>
                  </a:lnTo>
                  <a:lnTo>
                    <a:pt x="277" y="138"/>
                  </a:lnTo>
                  <a:lnTo>
                    <a:pt x="279" y="148"/>
                  </a:lnTo>
                  <a:lnTo>
                    <a:pt x="279" y="158"/>
                  </a:lnTo>
                  <a:lnTo>
                    <a:pt x="274" y="168"/>
                  </a:lnTo>
                  <a:lnTo>
                    <a:pt x="268" y="178"/>
                  </a:lnTo>
                  <a:lnTo>
                    <a:pt x="258" y="188"/>
                  </a:lnTo>
                  <a:lnTo>
                    <a:pt x="247" y="197"/>
                  </a:lnTo>
                  <a:lnTo>
                    <a:pt x="234" y="205"/>
                  </a:lnTo>
                  <a:lnTo>
                    <a:pt x="219" y="214"/>
                  </a:lnTo>
                  <a:lnTo>
                    <a:pt x="206" y="221"/>
                  </a:lnTo>
                  <a:lnTo>
                    <a:pt x="191" y="229"/>
                  </a:lnTo>
                  <a:lnTo>
                    <a:pt x="177" y="237"/>
                  </a:lnTo>
                  <a:lnTo>
                    <a:pt x="164" y="247"/>
                  </a:lnTo>
                  <a:lnTo>
                    <a:pt x="160" y="250"/>
                  </a:lnTo>
                  <a:lnTo>
                    <a:pt x="157" y="254"/>
                  </a:lnTo>
                  <a:lnTo>
                    <a:pt x="154" y="258"/>
                  </a:lnTo>
                  <a:lnTo>
                    <a:pt x="151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5"/>
                  </a:lnTo>
                  <a:lnTo>
                    <a:pt x="155" y="278"/>
                  </a:lnTo>
                  <a:lnTo>
                    <a:pt x="161" y="279"/>
                  </a:lnTo>
                  <a:lnTo>
                    <a:pt x="167" y="279"/>
                  </a:lnTo>
                  <a:lnTo>
                    <a:pt x="173" y="278"/>
                  </a:lnTo>
                  <a:lnTo>
                    <a:pt x="177" y="275"/>
                  </a:lnTo>
                  <a:lnTo>
                    <a:pt x="191" y="263"/>
                  </a:lnTo>
                  <a:lnTo>
                    <a:pt x="207" y="252"/>
                  </a:lnTo>
                  <a:lnTo>
                    <a:pt x="223" y="242"/>
                  </a:lnTo>
                  <a:lnTo>
                    <a:pt x="241" y="231"/>
                  </a:lnTo>
                  <a:lnTo>
                    <a:pt x="257" y="221"/>
                  </a:lnTo>
                  <a:lnTo>
                    <a:pt x="271" y="210"/>
                  </a:lnTo>
                  <a:lnTo>
                    <a:pt x="286" y="197"/>
                  </a:lnTo>
                  <a:lnTo>
                    <a:pt x="296" y="184"/>
                  </a:lnTo>
                  <a:lnTo>
                    <a:pt x="303" y="168"/>
                  </a:lnTo>
                  <a:lnTo>
                    <a:pt x="305" y="153"/>
                  </a:lnTo>
                  <a:lnTo>
                    <a:pt x="300" y="137"/>
                  </a:lnTo>
                  <a:lnTo>
                    <a:pt x="293" y="123"/>
                  </a:lnTo>
                  <a:lnTo>
                    <a:pt x="282" y="109"/>
                  </a:lnTo>
                  <a:lnTo>
                    <a:pt x="267" y="96"/>
                  </a:lnTo>
                  <a:lnTo>
                    <a:pt x="250" y="85"/>
                  </a:lnTo>
                  <a:lnTo>
                    <a:pt x="232" y="75"/>
                  </a:lnTo>
                  <a:lnTo>
                    <a:pt x="219" y="67"/>
                  </a:lnTo>
                  <a:lnTo>
                    <a:pt x="205" y="61"/>
                  </a:lnTo>
                  <a:lnTo>
                    <a:pt x="189" y="54"/>
                  </a:lnTo>
                  <a:lnTo>
                    <a:pt x="173" y="47"/>
                  </a:lnTo>
                  <a:lnTo>
                    <a:pt x="157" y="40"/>
                  </a:lnTo>
                  <a:lnTo>
                    <a:pt x="139" y="32"/>
                  </a:lnTo>
                  <a:lnTo>
                    <a:pt x="122" y="26"/>
                  </a:lnTo>
                  <a:lnTo>
                    <a:pt x="106" y="20"/>
                  </a:lnTo>
                  <a:lnTo>
                    <a:pt x="90" y="15"/>
                  </a:lnTo>
                  <a:lnTo>
                    <a:pt x="74" y="10"/>
                  </a:lnTo>
                  <a:lnTo>
                    <a:pt x="58" y="7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10" y="6"/>
                  </a:lnTo>
                  <a:lnTo>
                    <a:pt x="21" y="9"/>
                  </a:lnTo>
                  <a:lnTo>
                    <a:pt x="35" y="13"/>
                  </a:lnTo>
                  <a:lnTo>
                    <a:pt x="48" y="17"/>
                  </a:lnTo>
                  <a:lnTo>
                    <a:pt x="64" y="22"/>
                  </a:lnTo>
                  <a:lnTo>
                    <a:pt x="80" y="27"/>
                  </a:lnTo>
                  <a:lnTo>
                    <a:pt x="97" y="33"/>
                  </a:lnTo>
                  <a:lnTo>
                    <a:pt x="114" y="40"/>
                  </a:lnTo>
                  <a:lnTo>
                    <a:pt x="132" y="47"/>
                  </a:lnTo>
                  <a:lnTo>
                    <a:pt x="149" y="54"/>
                  </a:lnTo>
                  <a:lnTo>
                    <a:pt x="167" y="62"/>
                  </a:lnTo>
                  <a:lnTo>
                    <a:pt x="184" y="70"/>
                  </a:lnTo>
                  <a:lnTo>
                    <a:pt x="202" y="79"/>
                  </a:lnTo>
                  <a:lnTo>
                    <a:pt x="218" y="87"/>
                  </a:lnTo>
                  <a:lnTo>
                    <a:pt x="232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0" name="Freeform 99">
              <a:extLst>
                <a:ext uri="{FF2B5EF4-FFF2-40B4-BE49-F238E27FC236}">
                  <a16:creationId xmlns:a16="http://schemas.microsoft.com/office/drawing/2014/main" id="{D921C1F2-5F21-7688-D2A5-4F97E4FDA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" y="382"/>
              <a:ext cx="18" cy="42"/>
            </a:xfrm>
            <a:custGeom>
              <a:avLst/>
              <a:gdLst>
                <a:gd name="T0" fmla="*/ 0 w 54"/>
                <a:gd name="T1" fmla="*/ 0 h 85"/>
                <a:gd name="T2" fmla="*/ 0 w 54"/>
                <a:gd name="T3" fmla="*/ 0 h 85"/>
                <a:gd name="T4" fmla="*/ 0 w 54"/>
                <a:gd name="T5" fmla="*/ 0 h 85"/>
                <a:gd name="T6" fmla="*/ 0 w 54"/>
                <a:gd name="T7" fmla="*/ 0 h 85"/>
                <a:gd name="T8" fmla="*/ 0 w 54"/>
                <a:gd name="T9" fmla="*/ 0 h 85"/>
                <a:gd name="T10" fmla="*/ 0 w 54"/>
                <a:gd name="T11" fmla="*/ 0 h 85"/>
                <a:gd name="T12" fmla="*/ 0 w 54"/>
                <a:gd name="T13" fmla="*/ 0 h 85"/>
                <a:gd name="T14" fmla="*/ 0 w 54"/>
                <a:gd name="T15" fmla="*/ 0 h 85"/>
                <a:gd name="T16" fmla="*/ 0 w 54"/>
                <a:gd name="T17" fmla="*/ 0 h 85"/>
                <a:gd name="T18" fmla="*/ 0 w 54"/>
                <a:gd name="T19" fmla="*/ 0 h 85"/>
                <a:gd name="T20" fmla="*/ 0 w 54"/>
                <a:gd name="T21" fmla="*/ 0 h 85"/>
                <a:gd name="T22" fmla="*/ 0 w 54"/>
                <a:gd name="T23" fmla="*/ 0 h 85"/>
                <a:gd name="T24" fmla="*/ 0 w 54"/>
                <a:gd name="T25" fmla="*/ 0 h 85"/>
                <a:gd name="T26" fmla="*/ 0 w 54"/>
                <a:gd name="T27" fmla="*/ 1 h 85"/>
                <a:gd name="T28" fmla="*/ 0 w 54"/>
                <a:gd name="T29" fmla="*/ 1 h 85"/>
                <a:gd name="T30" fmla="*/ 0 w 54"/>
                <a:gd name="T31" fmla="*/ 1 h 85"/>
                <a:gd name="T32" fmla="*/ 0 w 54"/>
                <a:gd name="T33" fmla="*/ 1 h 85"/>
                <a:gd name="T34" fmla="*/ 0 w 54"/>
                <a:gd name="T35" fmla="*/ 1 h 85"/>
                <a:gd name="T36" fmla="*/ 0 w 54"/>
                <a:gd name="T37" fmla="*/ 0 h 85"/>
                <a:gd name="T38" fmla="*/ 0 w 54"/>
                <a:gd name="T39" fmla="*/ 0 h 85"/>
                <a:gd name="T40" fmla="*/ 0 w 54"/>
                <a:gd name="T41" fmla="*/ 0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4" h="85">
                  <a:moveTo>
                    <a:pt x="28" y="10"/>
                  </a:moveTo>
                  <a:lnTo>
                    <a:pt x="27" y="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5" y="34"/>
                  </a:lnTo>
                  <a:lnTo>
                    <a:pt x="11" y="47"/>
                  </a:lnTo>
                  <a:lnTo>
                    <a:pt x="18" y="59"/>
                  </a:lnTo>
                  <a:lnTo>
                    <a:pt x="27" y="70"/>
                  </a:lnTo>
                  <a:lnTo>
                    <a:pt x="35" y="79"/>
                  </a:lnTo>
                  <a:lnTo>
                    <a:pt x="46" y="84"/>
                  </a:lnTo>
                  <a:lnTo>
                    <a:pt x="53" y="85"/>
                  </a:lnTo>
                  <a:lnTo>
                    <a:pt x="54" y="68"/>
                  </a:lnTo>
                  <a:lnTo>
                    <a:pt x="47" y="49"/>
                  </a:lnTo>
                  <a:lnTo>
                    <a:pt x="38" y="29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1" name="Freeform 100">
              <a:extLst>
                <a:ext uri="{FF2B5EF4-FFF2-40B4-BE49-F238E27FC236}">
                  <a16:creationId xmlns:a16="http://schemas.microsoft.com/office/drawing/2014/main" id="{4E418CCE-7AC3-5649-1102-7C0765498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" y="351"/>
              <a:ext cx="15" cy="24"/>
            </a:xfrm>
            <a:custGeom>
              <a:avLst/>
              <a:gdLst>
                <a:gd name="T0" fmla="*/ 0 w 46"/>
                <a:gd name="T1" fmla="*/ 1 h 48"/>
                <a:gd name="T2" fmla="*/ 0 w 46"/>
                <a:gd name="T3" fmla="*/ 1 h 48"/>
                <a:gd name="T4" fmla="*/ 0 w 46"/>
                <a:gd name="T5" fmla="*/ 1 h 48"/>
                <a:gd name="T6" fmla="*/ 0 w 46"/>
                <a:gd name="T7" fmla="*/ 1 h 48"/>
                <a:gd name="T8" fmla="*/ 0 w 46"/>
                <a:gd name="T9" fmla="*/ 1 h 48"/>
                <a:gd name="T10" fmla="*/ 0 w 46"/>
                <a:gd name="T11" fmla="*/ 1 h 48"/>
                <a:gd name="T12" fmla="*/ 0 w 46"/>
                <a:gd name="T13" fmla="*/ 1 h 48"/>
                <a:gd name="T14" fmla="*/ 0 w 46"/>
                <a:gd name="T15" fmla="*/ 0 h 48"/>
                <a:gd name="T16" fmla="*/ 0 w 46"/>
                <a:gd name="T17" fmla="*/ 0 h 48"/>
                <a:gd name="T18" fmla="*/ 0 w 46"/>
                <a:gd name="T19" fmla="*/ 1 h 48"/>
                <a:gd name="T20" fmla="*/ 0 w 46"/>
                <a:gd name="T21" fmla="*/ 1 h 48"/>
                <a:gd name="T22" fmla="*/ 0 w 46"/>
                <a:gd name="T23" fmla="*/ 1 h 48"/>
                <a:gd name="T24" fmla="*/ 0 w 46"/>
                <a:gd name="T25" fmla="*/ 1 h 48"/>
                <a:gd name="T26" fmla="*/ 0 w 46"/>
                <a:gd name="T27" fmla="*/ 1 h 48"/>
                <a:gd name="T28" fmla="*/ 0 w 46"/>
                <a:gd name="T29" fmla="*/ 1 h 48"/>
                <a:gd name="T30" fmla="*/ 0 w 46"/>
                <a:gd name="T31" fmla="*/ 1 h 48"/>
                <a:gd name="T32" fmla="*/ 0 w 46"/>
                <a:gd name="T33" fmla="*/ 1 h 48"/>
                <a:gd name="T34" fmla="*/ 0 w 46"/>
                <a:gd name="T35" fmla="*/ 1 h 48"/>
                <a:gd name="T36" fmla="*/ 0 w 46"/>
                <a:gd name="T37" fmla="*/ 1 h 48"/>
                <a:gd name="T38" fmla="*/ 0 w 46"/>
                <a:gd name="T39" fmla="*/ 1 h 48"/>
                <a:gd name="T40" fmla="*/ 0 w 46"/>
                <a:gd name="T41" fmla="*/ 1 h 48"/>
                <a:gd name="T42" fmla="*/ 0 w 46"/>
                <a:gd name="T43" fmla="*/ 1 h 48"/>
                <a:gd name="T44" fmla="*/ 0 w 46"/>
                <a:gd name="T45" fmla="*/ 1 h 48"/>
                <a:gd name="T46" fmla="*/ 0 w 46"/>
                <a:gd name="T47" fmla="*/ 1 h 48"/>
                <a:gd name="T48" fmla="*/ 0 w 46"/>
                <a:gd name="T49" fmla="*/ 1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48">
                  <a:moveTo>
                    <a:pt x="25" y="6"/>
                  </a:moveTo>
                  <a:lnTo>
                    <a:pt x="25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9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5"/>
                  </a:lnTo>
                  <a:lnTo>
                    <a:pt x="25" y="41"/>
                  </a:lnTo>
                  <a:lnTo>
                    <a:pt x="33" y="45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5" y="38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2" name="Freeform 101">
              <a:extLst>
                <a:ext uri="{FF2B5EF4-FFF2-40B4-BE49-F238E27FC236}">
                  <a16:creationId xmlns:a16="http://schemas.microsoft.com/office/drawing/2014/main" id="{F50D368A-8024-6C0E-14E8-CC51A4C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" y="331"/>
              <a:ext cx="21" cy="16"/>
            </a:xfrm>
            <a:custGeom>
              <a:avLst/>
              <a:gdLst>
                <a:gd name="T0" fmla="*/ 0 w 64"/>
                <a:gd name="T1" fmla="*/ 1 h 32"/>
                <a:gd name="T2" fmla="*/ 0 w 64"/>
                <a:gd name="T3" fmla="*/ 1 h 32"/>
                <a:gd name="T4" fmla="*/ 0 w 64"/>
                <a:gd name="T5" fmla="*/ 1 h 32"/>
                <a:gd name="T6" fmla="*/ 0 w 64"/>
                <a:gd name="T7" fmla="*/ 1 h 32"/>
                <a:gd name="T8" fmla="*/ 0 w 64"/>
                <a:gd name="T9" fmla="*/ 1 h 32"/>
                <a:gd name="T10" fmla="*/ 0 w 64"/>
                <a:gd name="T11" fmla="*/ 1 h 32"/>
                <a:gd name="T12" fmla="*/ 0 w 64"/>
                <a:gd name="T13" fmla="*/ 1 h 32"/>
                <a:gd name="T14" fmla="*/ 0 w 64"/>
                <a:gd name="T15" fmla="*/ 0 h 32"/>
                <a:gd name="T16" fmla="*/ 0 w 64"/>
                <a:gd name="T17" fmla="*/ 0 h 32"/>
                <a:gd name="T18" fmla="*/ 0 w 64"/>
                <a:gd name="T19" fmla="*/ 0 h 32"/>
                <a:gd name="T20" fmla="*/ 0 w 64"/>
                <a:gd name="T21" fmla="*/ 1 h 32"/>
                <a:gd name="T22" fmla="*/ 0 w 64"/>
                <a:gd name="T23" fmla="*/ 1 h 32"/>
                <a:gd name="T24" fmla="*/ 0 w 64"/>
                <a:gd name="T25" fmla="*/ 1 h 32"/>
                <a:gd name="T26" fmla="*/ 0 w 64"/>
                <a:gd name="T27" fmla="*/ 1 h 32"/>
                <a:gd name="T28" fmla="*/ 0 w 64"/>
                <a:gd name="T29" fmla="*/ 1 h 32"/>
                <a:gd name="T30" fmla="*/ 0 w 64"/>
                <a:gd name="T31" fmla="*/ 1 h 32"/>
                <a:gd name="T32" fmla="*/ 0 w 64"/>
                <a:gd name="T33" fmla="*/ 1 h 32"/>
                <a:gd name="T34" fmla="*/ 0 w 64"/>
                <a:gd name="T35" fmla="*/ 1 h 32"/>
                <a:gd name="T36" fmla="*/ 0 w 64"/>
                <a:gd name="T37" fmla="*/ 1 h 32"/>
                <a:gd name="T38" fmla="*/ 0 w 64"/>
                <a:gd name="T39" fmla="*/ 1 h 32"/>
                <a:gd name="T40" fmla="*/ 0 w 64"/>
                <a:gd name="T41" fmla="*/ 1 h 32"/>
                <a:gd name="T42" fmla="*/ 0 w 64"/>
                <a:gd name="T43" fmla="*/ 1 h 32"/>
                <a:gd name="T44" fmla="*/ 0 w 64"/>
                <a:gd name="T45" fmla="*/ 1 h 32"/>
                <a:gd name="T46" fmla="*/ 0 w 64"/>
                <a:gd name="T47" fmla="*/ 1 h 32"/>
                <a:gd name="T48" fmla="*/ 0 w 64"/>
                <a:gd name="T49" fmla="*/ 1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4" h="32">
                  <a:moveTo>
                    <a:pt x="50" y="24"/>
                  </a:moveTo>
                  <a:lnTo>
                    <a:pt x="56" y="22"/>
                  </a:lnTo>
                  <a:lnTo>
                    <a:pt x="62" y="19"/>
                  </a:lnTo>
                  <a:lnTo>
                    <a:pt x="64" y="15"/>
                  </a:lnTo>
                  <a:lnTo>
                    <a:pt x="64" y="11"/>
                  </a:lnTo>
                  <a:lnTo>
                    <a:pt x="61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7" y="14"/>
                  </a:lnTo>
                  <a:lnTo>
                    <a:pt x="3" y="20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36" y="29"/>
                  </a:lnTo>
                  <a:lnTo>
                    <a:pt x="43" y="27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3" name="Freeform 130">
              <a:extLst>
                <a:ext uri="{FF2B5EF4-FFF2-40B4-BE49-F238E27FC236}">
                  <a16:creationId xmlns:a16="http://schemas.microsoft.com/office/drawing/2014/main" id="{C48A6F9F-54D9-B3CD-64B3-3C8E60E2E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" y="304"/>
              <a:ext cx="82" cy="106"/>
            </a:xfrm>
            <a:custGeom>
              <a:avLst/>
              <a:gdLst>
                <a:gd name="T0" fmla="*/ 0 w 246"/>
                <a:gd name="T1" fmla="*/ 1 h 211"/>
                <a:gd name="T2" fmla="*/ 0 w 246"/>
                <a:gd name="T3" fmla="*/ 1 h 211"/>
                <a:gd name="T4" fmla="*/ 0 w 246"/>
                <a:gd name="T5" fmla="*/ 1 h 211"/>
                <a:gd name="T6" fmla="*/ 0 w 246"/>
                <a:gd name="T7" fmla="*/ 1 h 211"/>
                <a:gd name="T8" fmla="*/ 0 w 246"/>
                <a:gd name="T9" fmla="*/ 2 h 211"/>
                <a:gd name="T10" fmla="*/ 0 w 246"/>
                <a:gd name="T11" fmla="*/ 2 h 211"/>
                <a:gd name="T12" fmla="*/ 0 w 246"/>
                <a:gd name="T13" fmla="*/ 2 h 211"/>
                <a:gd name="T14" fmla="*/ 0 w 246"/>
                <a:gd name="T15" fmla="*/ 2 h 211"/>
                <a:gd name="T16" fmla="*/ 0 w 246"/>
                <a:gd name="T17" fmla="*/ 3 h 211"/>
                <a:gd name="T18" fmla="*/ 0 w 246"/>
                <a:gd name="T19" fmla="*/ 3 h 211"/>
                <a:gd name="T20" fmla="*/ 0 w 246"/>
                <a:gd name="T21" fmla="*/ 3 h 211"/>
                <a:gd name="T22" fmla="*/ 0 w 246"/>
                <a:gd name="T23" fmla="*/ 3 h 211"/>
                <a:gd name="T24" fmla="*/ 0 w 246"/>
                <a:gd name="T25" fmla="*/ 4 h 211"/>
                <a:gd name="T26" fmla="*/ 0 w 246"/>
                <a:gd name="T27" fmla="*/ 4 h 211"/>
                <a:gd name="T28" fmla="*/ 0 w 246"/>
                <a:gd name="T29" fmla="*/ 4 h 211"/>
                <a:gd name="T30" fmla="*/ 0 w 246"/>
                <a:gd name="T31" fmla="*/ 4 h 211"/>
                <a:gd name="T32" fmla="*/ 0 w 246"/>
                <a:gd name="T33" fmla="*/ 4 h 211"/>
                <a:gd name="T34" fmla="*/ 0 w 246"/>
                <a:gd name="T35" fmla="*/ 4 h 211"/>
                <a:gd name="T36" fmla="*/ 0 w 246"/>
                <a:gd name="T37" fmla="*/ 4 h 211"/>
                <a:gd name="T38" fmla="*/ 0 w 246"/>
                <a:gd name="T39" fmla="*/ 4 h 211"/>
                <a:gd name="T40" fmla="*/ 0 w 246"/>
                <a:gd name="T41" fmla="*/ 4 h 211"/>
                <a:gd name="T42" fmla="*/ 0 w 246"/>
                <a:gd name="T43" fmla="*/ 4 h 211"/>
                <a:gd name="T44" fmla="*/ 0 w 246"/>
                <a:gd name="T45" fmla="*/ 4 h 211"/>
                <a:gd name="T46" fmla="*/ 0 w 246"/>
                <a:gd name="T47" fmla="*/ 4 h 211"/>
                <a:gd name="T48" fmla="*/ 0 w 246"/>
                <a:gd name="T49" fmla="*/ 4 h 211"/>
                <a:gd name="T50" fmla="*/ 0 w 246"/>
                <a:gd name="T51" fmla="*/ 4 h 211"/>
                <a:gd name="T52" fmla="*/ 0 w 246"/>
                <a:gd name="T53" fmla="*/ 4 h 211"/>
                <a:gd name="T54" fmla="*/ 0 w 246"/>
                <a:gd name="T55" fmla="*/ 4 h 211"/>
                <a:gd name="T56" fmla="*/ 0 w 246"/>
                <a:gd name="T57" fmla="*/ 4 h 211"/>
                <a:gd name="T58" fmla="*/ 0 w 246"/>
                <a:gd name="T59" fmla="*/ 4 h 211"/>
                <a:gd name="T60" fmla="*/ 0 w 246"/>
                <a:gd name="T61" fmla="*/ 4 h 211"/>
                <a:gd name="T62" fmla="*/ 0 w 246"/>
                <a:gd name="T63" fmla="*/ 3 h 211"/>
                <a:gd name="T64" fmla="*/ 0 w 246"/>
                <a:gd name="T65" fmla="*/ 3 h 211"/>
                <a:gd name="T66" fmla="*/ 0 w 246"/>
                <a:gd name="T67" fmla="*/ 3 h 211"/>
                <a:gd name="T68" fmla="*/ 0 w 246"/>
                <a:gd name="T69" fmla="*/ 3 h 211"/>
                <a:gd name="T70" fmla="*/ 0 w 246"/>
                <a:gd name="T71" fmla="*/ 3 h 211"/>
                <a:gd name="T72" fmla="*/ 0 w 246"/>
                <a:gd name="T73" fmla="*/ 3 h 211"/>
                <a:gd name="T74" fmla="*/ 0 w 246"/>
                <a:gd name="T75" fmla="*/ 3 h 211"/>
                <a:gd name="T76" fmla="*/ 0 w 246"/>
                <a:gd name="T77" fmla="*/ 2 h 211"/>
                <a:gd name="T78" fmla="*/ 0 w 246"/>
                <a:gd name="T79" fmla="*/ 2 h 211"/>
                <a:gd name="T80" fmla="*/ 0 w 246"/>
                <a:gd name="T81" fmla="*/ 2 h 211"/>
                <a:gd name="T82" fmla="*/ 0 w 246"/>
                <a:gd name="T83" fmla="*/ 2 h 211"/>
                <a:gd name="T84" fmla="*/ 0 w 246"/>
                <a:gd name="T85" fmla="*/ 2 h 211"/>
                <a:gd name="T86" fmla="*/ 0 w 246"/>
                <a:gd name="T87" fmla="*/ 1 h 211"/>
                <a:gd name="T88" fmla="*/ 0 w 246"/>
                <a:gd name="T89" fmla="*/ 1 h 211"/>
                <a:gd name="T90" fmla="*/ 0 w 246"/>
                <a:gd name="T91" fmla="*/ 1 h 211"/>
                <a:gd name="T92" fmla="*/ 0 w 246"/>
                <a:gd name="T93" fmla="*/ 1 h 211"/>
                <a:gd name="T94" fmla="*/ 0 w 246"/>
                <a:gd name="T95" fmla="*/ 1 h 211"/>
                <a:gd name="T96" fmla="*/ 0 w 246"/>
                <a:gd name="T97" fmla="*/ 1 h 211"/>
                <a:gd name="T98" fmla="*/ 0 w 246"/>
                <a:gd name="T99" fmla="*/ 1 h 211"/>
                <a:gd name="T100" fmla="*/ 0 w 246"/>
                <a:gd name="T101" fmla="*/ 1 h 211"/>
                <a:gd name="T102" fmla="*/ 0 w 246"/>
                <a:gd name="T103" fmla="*/ 1 h 211"/>
                <a:gd name="T104" fmla="*/ 0 w 246"/>
                <a:gd name="T105" fmla="*/ 1 h 211"/>
                <a:gd name="T106" fmla="*/ 0 w 246"/>
                <a:gd name="T107" fmla="*/ 1 h 211"/>
                <a:gd name="T108" fmla="*/ 0 w 246"/>
                <a:gd name="T109" fmla="*/ 0 h 211"/>
                <a:gd name="T110" fmla="*/ 0 w 246"/>
                <a:gd name="T111" fmla="*/ 1 h 211"/>
                <a:gd name="T112" fmla="*/ 0 w 246"/>
                <a:gd name="T113" fmla="*/ 1 h 211"/>
                <a:gd name="T114" fmla="*/ 0 w 246"/>
                <a:gd name="T115" fmla="*/ 1 h 211"/>
                <a:gd name="T116" fmla="*/ 0 w 246"/>
                <a:gd name="T117" fmla="*/ 1 h 211"/>
                <a:gd name="T118" fmla="*/ 0 w 246"/>
                <a:gd name="T119" fmla="*/ 1 h 211"/>
                <a:gd name="T120" fmla="*/ 0 w 246"/>
                <a:gd name="T121" fmla="*/ 1 h 2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211">
                  <a:moveTo>
                    <a:pt x="90" y="32"/>
                  </a:moveTo>
                  <a:lnTo>
                    <a:pt x="73" y="41"/>
                  </a:lnTo>
                  <a:lnTo>
                    <a:pt x="57" y="51"/>
                  </a:lnTo>
                  <a:lnTo>
                    <a:pt x="41" y="64"/>
                  </a:lnTo>
                  <a:lnTo>
                    <a:pt x="28" y="76"/>
                  </a:lnTo>
                  <a:lnTo>
                    <a:pt x="18" y="89"/>
                  </a:lnTo>
                  <a:lnTo>
                    <a:pt x="9" y="103"/>
                  </a:lnTo>
                  <a:lnTo>
                    <a:pt x="3" y="116"/>
                  </a:lnTo>
                  <a:lnTo>
                    <a:pt x="0" y="131"/>
                  </a:lnTo>
                  <a:lnTo>
                    <a:pt x="3" y="152"/>
                  </a:lnTo>
                  <a:lnTo>
                    <a:pt x="15" y="170"/>
                  </a:lnTo>
                  <a:lnTo>
                    <a:pt x="32" y="185"/>
                  </a:lnTo>
                  <a:lnTo>
                    <a:pt x="54" y="197"/>
                  </a:lnTo>
                  <a:lnTo>
                    <a:pt x="80" y="205"/>
                  </a:lnTo>
                  <a:lnTo>
                    <a:pt x="109" y="210"/>
                  </a:lnTo>
                  <a:lnTo>
                    <a:pt x="137" y="211"/>
                  </a:lnTo>
                  <a:lnTo>
                    <a:pt x="164" y="208"/>
                  </a:lnTo>
                  <a:lnTo>
                    <a:pt x="170" y="208"/>
                  </a:lnTo>
                  <a:lnTo>
                    <a:pt x="176" y="206"/>
                  </a:lnTo>
                  <a:lnTo>
                    <a:pt x="180" y="202"/>
                  </a:lnTo>
                  <a:lnTo>
                    <a:pt x="182" y="198"/>
                  </a:lnTo>
                  <a:lnTo>
                    <a:pt x="180" y="196"/>
                  </a:lnTo>
                  <a:lnTo>
                    <a:pt x="176" y="196"/>
                  </a:lnTo>
                  <a:lnTo>
                    <a:pt x="170" y="195"/>
                  </a:lnTo>
                  <a:lnTo>
                    <a:pt x="163" y="195"/>
                  </a:lnTo>
                  <a:lnTo>
                    <a:pt x="154" y="195"/>
                  </a:lnTo>
                  <a:lnTo>
                    <a:pt x="147" y="195"/>
                  </a:lnTo>
                  <a:lnTo>
                    <a:pt x="140" y="195"/>
                  </a:lnTo>
                  <a:lnTo>
                    <a:pt x="135" y="195"/>
                  </a:lnTo>
                  <a:lnTo>
                    <a:pt x="121" y="194"/>
                  </a:lnTo>
                  <a:lnTo>
                    <a:pt x="108" y="193"/>
                  </a:lnTo>
                  <a:lnTo>
                    <a:pt x="93" y="191"/>
                  </a:lnTo>
                  <a:lnTo>
                    <a:pt x="79" y="188"/>
                  </a:lnTo>
                  <a:lnTo>
                    <a:pt x="64" y="185"/>
                  </a:lnTo>
                  <a:lnTo>
                    <a:pt x="50" y="178"/>
                  </a:lnTo>
                  <a:lnTo>
                    <a:pt x="37" y="169"/>
                  </a:lnTo>
                  <a:lnTo>
                    <a:pt x="22" y="155"/>
                  </a:lnTo>
                  <a:lnTo>
                    <a:pt x="19" y="140"/>
                  </a:lnTo>
                  <a:lnTo>
                    <a:pt x="21" y="126"/>
                  </a:lnTo>
                  <a:lnTo>
                    <a:pt x="26" y="111"/>
                  </a:lnTo>
                  <a:lnTo>
                    <a:pt x="35" y="98"/>
                  </a:lnTo>
                  <a:lnTo>
                    <a:pt x="48" y="85"/>
                  </a:lnTo>
                  <a:lnTo>
                    <a:pt x="63" y="73"/>
                  </a:lnTo>
                  <a:lnTo>
                    <a:pt x="79" y="63"/>
                  </a:lnTo>
                  <a:lnTo>
                    <a:pt x="98" y="52"/>
                  </a:lnTo>
                  <a:lnTo>
                    <a:pt x="117" y="43"/>
                  </a:lnTo>
                  <a:lnTo>
                    <a:pt x="137" y="35"/>
                  </a:lnTo>
                  <a:lnTo>
                    <a:pt x="157" y="28"/>
                  </a:lnTo>
                  <a:lnTo>
                    <a:pt x="176" y="21"/>
                  </a:lnTo>
                  <a:lnTo>
                    <a:pt x="196" y="16"/>
                  </a:lnTo>
                  <a:lnTo>
                    <a:pt x="214" y="11"/>
                  </a:lnTo>
                  <a:lnTo>
                    <a:pt x="231" y="8"/>
                  </a:lnTo>
                  <a:lnTo>
                    <a:pt x="246" y="6"/>
                  </a:lnTo>
                  <a:lnTo>
                    <a:pt x="236" y="2"/>
                  </a:lnTo>
                  <a:lnTo>
                    <a:pt x="220" y="0"/>
                  </a:lnTo>
                  <a:lnTo>
                    <a:pt x="201" y="2"/>
                  </a:lnTo>
                  <a:lnTo>
                    <a:pt x="179" y="5"/>
                  </a:lnTo>
                  <a:lnTo>
                    <a:pt x="154" y="10"/>
                  </a:lnTo>
                  <a:lnTo>
                    <a:pt x="131" y="16"/>
                  </a:lnTo>
                  <a:lnTo>
                    <a:pt x="109" y="24"/>
                  </a:lnTo>
                  <a:lnTo>
                    <a:pt x="9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4" name="Freeform 131">
              <a:extLst>
                <a:ext uri="{FF2B5EF4-FFF2-40B4-BE49-F238E27FC236}">
                  <a16:creationId xmlns:a16="http://schemas.microsoft.com/office/drawing/2014/main" id="{DC6757A7-1366-8241-6E20-9B07C5D47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" y="303"/>
              <a:ext cx="53" cy="82"/>
            </a:xfrm>
            <a:custGeom>
              <a:avLst/>
              <a:gdLst>
                <a:gd name="T0" fmla="*/ 0 w 158"/>
                <a:gd name="T1" fmla="*/ 1 h 164"/>
                <a:gd name="T2" fmla="*/ 0 w 158"/>
                <a:gd name="T3" fmla="*/ 2 h 164"/>
                <a:gd name="T4" fmla="*/ 0 w 158"/>
                <a:gd name="T5" fmla="*/ 2 h 164"/>
                <a:gd name="T6" fmla="*/ 0 w 158"/>
                <a:gd name="T7" fmla="*/ 2 h 164"/>
                <a:gd name="T8" fmla="*/ 0 w 158"/>
                <a:gd name="T9" fmla="*/ 2 h 164"/>
                <a:gd name="T10" fmla="*/ 0 w 158"/>
                <a:gd name="T11" fmla="*/ 2 h 164"/>
                <a:gd name="T12" fmla="*/ 0 w 158"/>
                <a:gd name="T13" fmla="*/ 3 h 164"/>
                <a:gd name="T14" fmla="*/ 0 w 158"/>
                <a:gd name="T15" fmla="*/ 3 h 164"/>
                <a:gd name="T16" fmla="*/ 0 w 158"/>
                <a:gd name="T17" fmla="*/ 3 h 164"/>
                <a:gd name="T18" fmla="*/ 0 w 158"/>
                <a:gd name="T19" fmla="*/ 3 h 164"/>
                <a:gd name="T20" fmla="*/ 0 w 158"/>
                <a:gd name="T21" fmla="*/ 3 h 164"/>
                <a:gd name="T22" fmla="*/ 0 w 158"/>
                <a:gd name="T23" fmla="*/ 3 h 164"/>
                <a:gd name="T24" fmla="*/ 0 w 158"/>
                <a:gd name="T25" fmla="*/ 3 h 164"/>
                <a:gd name="T26" fmla="*/ 0 w 158"/>
                <a:gd name="T27" fmla="*/ 3 h 164"/>
                <a:gd name="T28" fmla="*/ 0 w 158"/>
                <a:gd name="T29" fmla="*/ 3 h 164"/>
                <a:gd name="T30" fmla="*/ 0 w 158"/>
                <a:gd name="T31" fmla="*/ 3 h 164"/>
                <a:gd name="T32" fmla="*/ 0 w 158"/>
                <a:gd name="T33" fmla="*/ 3 h 164"/>
                <a:gd name="T34" fmla="*/ 0 w 158"/>
                <a:gd name="T35" fmla="*/ 3 h 164"/>
                <a:gd name="T36" fmla="*/ 0 w 158"/>
                <a:gd name="T37" fmla="*/ 3 h 164"/>
                <a:gd name="T38" fmla="*/ 0 w 158"/>
                <a:gd name="T39" fmla="*/ 3 h 164"/>
                <a:gd name="T40" fmla="*/ 0 w 158"/>
                <a:gd name="T41" fmla="*/ 2 h 164"/>
                <a:gd name="T42" fmla="*/ 0 w 158"/>
                <a:gd name="T43" fmla="*/ 2 h 164"/>
                <a:gd name="T44" fmla="*/ 0 w 158"/>
                <a:gd name="T45" fmla="*/ 2 h 164"/>
                <a:gd name="T46" fmla="*/ 0 w 158"/>
                <a:gd name="T47" fmla="*/ 2 h 164"/>
                <a:gd name="T48" fmla="*/ 0 w 158"/>
                <a:gd name="T49" fmla="*/ 1 h 164"/>
                <a:gd name="T50" fmla="*/ 0 w 158"/>
                <a:gd name="T51" fmla="*/ 1 h 164"/>
                <a:gd name="T52" fmla="*/ 0 w 158"/>
                <a:gd name="T53" fmla="*/ 1 h 164"/>
                <a:gd name="T54" fmla="*/ 0 w 158"/>
                <a:gd name="T55" fmla="*/ 1 h 164"/>
                <a:gd name="T56" fmla="*/ 0 w 158"/>
                <a:gd name="T57" fmla="*/ 1 h 164"/>
                <a:gd name="T58" fmla="*/ 0 w 158"/>
                <a:gd name="T59" fmla="*/ 1 h 164"/>
                <a:gd name="T60" fmla="*/ 0 w 158"/>
                <a:gd name="T61" fmla="*/ 0 h 164"/>
                <a:gd name="T62" fmla="*/ 0 w 158"/>
                <a:gd name="T63" fmla="*/ 1 h 164"/>
                <a:gd name="T64" fmla="*/ 0 w 158"/>
                <a:gd name="T65" fmla="*/ 1 h 164"/>
                <a:gd name="T66" fmla="*/ 0 w 158"/>
                <a:gd name="T67" fmla="*/ 1 h 164"/>
                <a:gd name="T68" fmla="*/ 0 w 158"/>
                <a:gd name="T69" fmla="*/ 1 h 164"/>
                <a:gd name="T70" fmla="*/ 0 w 158"/>
                <a:gd name="T71" fmla="*/ 1 h 164"/>
                <a:gd name="T72" fmla="*/ 0 w 158"/>
                <a:gd name="T73" fmla="*/ 1 h 164"/>
                <a:gd name="T74" fmla="*/ 0 w 158"/>
                <a:gd name="T75" fmla="*/ 1 h 164"/>
                <a:gd name="T76" fmla="*/ 0 w 158"/>
                <a:gd name="T77" fmla="*/ 1 h 164"/>
                <a:gd name="T78" fmla="*/ 0 w 158"/>
                <a:gd name="T79" fmla="*/ 1 h 164"/>
                <a:gd name="T80" fmla="*/ 0 w 158"/>
                <a:gd name="T81" fmla="*/ 1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4">
                  <a:moveTo>
                    <a:pt x="133" y="54"/>
                  </a:moveTo>
                  <a:lnTo>
                    <a:pt x="138" y="72"/>
                  </a:lnTo>
                  <a:lnTo>
                    <a:pt x="135" y="86"/>
                  </a:lnTo>
                  <a:lnTo>
                    <a:pt x="125" y="99"/>
                  </a:lnTo>
                  <a:lnTo>
                    <a:pt x="110" y="110"/>
                  </a:lnTo>
                  <a:lnTo>
                    <a:pt x="93" y="120"/>
                  </a:lnTo>
                  <a:lnTo>
                    <a:pt x="74" y="130"/>
                  </a:lnTo>
                  <a:lnTo>
                    <a:pt x="53" y="140"/>
                  </a:lnTo>
                  <a:lnTo>
                    <a:pt x="36" y="149"/>
                  </a:lnTo>
                  <a:lnTo>
                    <a:pt x="33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5" y="160"/>
                  </a:lnTo>
                  <a:lnTo>
                    <a:pt x="37" y="163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3"/>
                  </a:lnTo>
                  <a:lnTo>
                    <a:pt x="72" y="153"/>
                  </a:lnTo>
                  <a:lnTo>
                    <a:pt x="94" y="143"/>
                  </a:lnTo>
                  <a:lnTo>
                    <a:pt x="114" y="132"/>
                  </a:lnTo>
                  <a:lnTo>
                    <a:pt x="133" y="118"/>
                  </a:lnTo>
                  <a:lnTo>
                    <a:pt x="146" y="104"/>
                  </a:lnTo>
                  <a:lnTo>
                    <a:pt x="155" y="87"/>
                  </a:lnTo>
                  <a:lnTo>
                    <a:pt x="158" y="70"/>
                  </a:lnTo>
                  <a:lnTo>
                    <a:pt x="152" y="51"/>
                  </a:lnTo>
                  <a:lnTo>
                    <a:pt x="139" y="37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5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1" y="1"/>
                  </a:lnTo>
                  <a:lnTo>
                    <a:pt x="0" y="5"/>
                  </a:lnTo>
                  <a:lnTo>
                    <a:pt x="20" y="9"/>
                  </a:lnTo>
                  <a:lnTo>
                    <a:pt x="40" y="12"/>
                  </a:lnTo>
                  <a:lnTo>
                    <a:pt x="59" y="15"/>
                  </a:lnTo>
                  <a:lnTo>
                    <a:pt x="78" y="19"/>
                  </a:lnTo>
                  <a:lnTo>
                    <a:pt x="96" y="24"/>
                  </a:lnTo>
                  <a:lnTo>
                    <a:pt x="112" y="32"/>
                  </a:lnTo>
                  <a:lnTo>
                    <a:pt x="125" y="4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5" name="Freeform 132">
              <a:extLst>
                <a:ext uri="{FF2B5EF4-FFF2-40B4-BE49-F238E27FC236}">
                  <a16:creationId xmlns:a16="http://schemas.microsoft.com/office/drawing/2014/main" id="{BF1F6BD7-605F-C708-7867-C90E83FD1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285"/>
              <a:ext cx="134" cy="170"/>
            </a:xfrm>
            <a:custGeom>
              <a:avLst/>
              <a:gdLst>
                <a:gd name="T0" fmla="*/ 0 w 400"/>
                <a:gd name="T1" fmla="*/ 1 h 340"/>
                <a:gd name="T2" fmla="*/ 0 w 400"/>
                <a:gd name="T3" fmla="*/ 2 h 340"/>
                <a:gd name="T4" fmla="*/ 0 w 400"/>
                <a:gd name="T5" fmla="*/ 3 h 340"/>
                <a:gd name="T6" fmla="*/ 0 w 400"/>
                <a:gd name="T7" fmla="*/ 4 h 340"/>
                <a:gd name="T8" fmla="*/ 0 w 400"/>
                <a:gd name="T9" fmla="*/ 4 h 340"/>
                <a:gd name="T10" fmla="*/ 0 w 400"/>
                <a:gd name="T11" fmla="*/ 4 h 340"/>
                <a:gd name="T12" fmla="*/ 0 w 400"/>
                <a:gd name="T13" fmla="*/ 5 h 340"/>
                <a:gd name="T14" fmla="*/ 0 w 400"/>
                <a:gd name="T15" fmla="*/ 5 h 340"/>
                <a:gd name="T16" fmla="*/ 0 w 400"/>
                <a:gd name="T17" fmla="*/ 5 h 340"/>
                <a:gd name="T18" fmla="*/ 0 w 400"/>
                <a:gd name="T19" fmla="*/ 5 h 340"/>
                <a:gd name="T20" fmla="*/ 0 w 400"/>
                <a:gd name="T21" fmla="*/ 5 h 340"/>
                <a:gd name="T22" fmla="*/ 0 w 400"/>
                <a:gd name="T23" fmla="*/ 6 h 340"/>
                <a:gd name="T24" fmla="*/ 0 w 400"/>
                <a:gd name="T25" fmla="*/ 6 h 340"/>
                <a:gd name="T26" fmla="*/ 0 w 400"/>
                <a:gd name="T27" fmla="*/ 6 h 340"/>
                <a:gd name="T28" fmla="*/ 0 w 400"/>
                <a:gd name="T29" fmla="*/ 6 h 340"/>
                <a:gd name="T30" fmla="*/ 0 w 400"/>
                <a:gd name="T31" fmla="*/ 6 h 340"/>
                <a:gd name="T32" fmla="*/ 1 w 400"/>
                <a:gd name="T33" fmla="*/ 6 h 340"/>
                <a:gd name="T34" fmla="*/ 1 w 400"/>
                <a:gd name="T35" fmla="*/ 6 h 340"/>
                <a:gd name="T36" fmla="*/ 1 w 400"/>
                <a:gd name="T37" fmla="*/ 6 h 340"/>
                <a:gd name="T38" fmla="*/ 1 w 400"/>
                <a:gd name="T39" fmla="*/ 5 h 340"/>
                <a:gd name="T40" fmla="*/ 1 w 400"/>
                <a:gd name="T41" fmla="*/ 5 h 340"/>
                <a:gd name="T42" fmla="*/ 0 w 400"/>
                <a:gd name="T43" fmla="*/ 5 h 340"/>
                <a:gd name="T44" fmla="*/ 0 w 400"/>
                <a:gd name="T45" fmla="*/ 5 h 340"/>
                <a:gd name="T46" fmla="*/ 0 w 400"/>
                <a:gd name="T47" fmla="*/ 5 h 340"/>
                <a:gd name="T48" fmla="*/ 0 w 400"/>
                <a:gd name="T49" fmla="*/ 5 h 340"/>
                <a:gd name="T50" fmla="*/ 0 w 400"/>
                <a:gd name="T51" fmla="*/ 5 h 340"/>
                <a:gd name="T52" fmla="*/ 0 w 400"/>
                <a:gd name="T53" fmla="*/ 5 h 340"/>
                <a:gd name="T54" fmla="*/ 0 w 400"/>
                <a:gd name="T55" fmla="*/ 5 h 340"/>
                <a:gd name="T56" fmla="*/ 0 w 400"/>
                <a:gd name="T57" fmla="*/ 5 h 340"/>
                <a:gd name="T58" fmla="*/ 0 w 400"/>
                <a:gd name="T59" fmla="*/ 4 h 340"/>
                <a:gd name="T60" fmla="*/ 0 w 400"/>
                <a:gd name="T61" fmla="*/ 4 h 340"/>
                <a:gd name="T62" fmla="*/ 0 w 400"/>
                <a:gd name="T63" fmla="*/ 3 h 340"/>
                <a:gd name="T64" fmla="*/ 0 w 400"/>
                <a:gd name="T65" fmla="*/ 3 h 340"/>
                <a:gd name="T66" fmla="*/ 0 w 400"/>
                <a:gd name="T67" fmla="*/ 2 h 340"/>
                <a:gd name="T68" fmla="*/ 0 w 400"/>
                <a:gd name="T69" fmla="*/ 2 h 340"/>
                <a:gd name="T70" fmla="*/ 0 w 400"/>
                <a:gd name="T71" fmla="*/ 2 h 340"/>
                <a:gd name="T72" fmla="*/ 0 w 400"/>
                <a:gd name="T73" fmla="*/ 1 h 340"/>
                <a:gd name="T74" fmla="*/ 0 w 400"/>
                <a:gd name="T75" fmla="*/ 1 h 340"/>
                <a:gd name="T76" fmla="*/ 0 w 400"/>
                <a:gd name="T77" fmla="*/ 1 h 340"/>
                <a:gd name="T78" fmla="*/ 0 w 400"/>
                <a:gd name="T79" fmla="*/ 1 h 340"/>
                <a:gd name="T80" fmla="*/ 0 w 400"/>
                <a:gd name="T81" fmla="*/ 0 h 340"/>
                <a:gd name="T82" fmla="*/ 0 w 400"/>
                <a:gd name="T83" fmla="*/ 1 h 340"/>
                <a:gd name="T84" fmla="*/ 0 w 400"/>
                <a:gd name="T85" fmla="*/ 1 h 340"/>
                <a:gd name="T86" fmla="*/ 0 w 400"/>
                <a:gd name="T87" fmla="*/ 1 h 3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40">
                  <a:moveTo>
                    <a:pt x="156" y="45"/>
                  </a:moveTo>
                  <a:lnTo>
                    <a:pt x="125" y="62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5"/>
                  </a:lnTo>
                  <a:lnTo>
                    <a:pt x="22" y="150"/>
                  </a:lnTo>
                  <a:lnTo>
                    <a:pt x="8" y="176"/>
                  </a:lnTo>
                  <a:lnTo>
                    <a:pt x="0" y="204"/>
                  </a:lnTo>
                  <a:lnTo>
                    <a:pt x="2" y="233"/>
                  </a:lnTo>
                  <a:lnTo>
                    <a:pt x="5" y="240"/>
                  </a:lnTo>
                  <a:lnTo>
                    <a:pt x="9" y="248"/>
                  </a:lnTo>
                  <a:lnTo>
                    <a:pt x="13" y="254"/>
                  </a:lnTo>
                  <a:lnTo>
                    <a:pt x="19" y="261"/>
                  </a:lnTo>
                  <a:lnTo>
                    <a:pt x="26" y="268"/>
                  </a:lnTo>
                  <a:lnTo>
                    <a:pt x="34" y="274"/>
                  </a:lnTo>
                  <a:lnTo>
                    <a:pt x="42" y="279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5"/>
                  </a:lnTo>
                  <a:lnTo>
                    <a:pt x="128" y="310"/>
                  </a:lnTo>
                  <a:lnTo>
                    <a:pt x="149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10" y="326"/>
                  </a:lnTo>
                  <a:lnTo>
                    <a:pt x="231" y="329"/>
                  </a:lnTo>
                  <a:lnTo>
                    <a:pt x="253" y="331"/>
                  </a:lnTo>
                  <a:lnTo>
                    <a:pt x="274" y="334"/>
                  </a:lnTo>
                  <a:lnTo>
                    <a:pt x="295" y="336"/>
                  </a:lnTo>
                  <a:lnTo>
                    <a:pt x="317" y="337"/>
                  </a:lnTo>
                  <a:lnTo>
                    <a:pt x="339" y="338"/>
                  </a:lnTo>
                  <a:lnTo>
                    <a:pt x="359" y="339"/>
                  </a:lnTo>
                  <a:lnTo>
                    <a:pt x="381" y="340"/>
                  </a:lnTo>
                  <a:lnTo>
                    <a:pt x="387" y="340"/>
                  </a:lnTo>
                  <a:lnTo>
                    <a:pt x="393" y="337"/>
                  </a:lnTo>
                  <a:lnTo>
                    <a:pt x="397" y="334"/>
                  </a:lnTo>
                  <a:lnTo>
                    <a:pt x="400" y="328"/>
                  </a:lnTo>
                  <a:lnTo>
                    <a:pt x="400" y="323"/>
                  </a:lnTo>
                  <a:lnTo>
                    <a:pt x="397" y="319"/>
                  </a:lnTo>
                  <a:lnTo>
                    <a:pt x="391" y="316"/>
                  </a:lnTo>
                  <a:lnTo>
                    <a:pt x="385" y="315"/>
                  </a:lnTo>
                  <a:lnTo>
                    <a:pt x="365" y="315"/>
                  </a:lnTo>
                  <a:lnTo>
                    <a:pt x="346" y="315"/>
                  </a:lnTo>
                  <a:lnTo>
                    <a:pt x="326" y="314"/>
                  </a:lnTo>
                  <a:lnTo>
                    <a:pt x="307" y="313"/>
                  </a:lnTo>
                  <a:lnTo>
                    <a:pt x="287" y="312"/>
                  </a:lnTo>
                  <a:lnTo>
                    <a:pt x="266" y="310"/>
                  </a:lnTo>
                  <a:lnTo>
                    <a:pt x="247" y="308"/>
                  </a:lnTo>
                  <a:lnTo>
                    <a:pt x="227" y="306"/>
                  </a:lnTo>
                  <a:lnTo>
                    <a:pt x="208" y="303"/>
                  </a:lnTo>
                  <a:lnTo>
                    <a:pt x="188" y="300"/>
                  </a:lnTo>
                  <a:lnTo>
                    <a:pt x="169" y="295"/>
                  </a:lnTo>
                  <a:lnTo>
                    <a:pt x="150" y="291"/>
                  </a:lnTo>
                  <a:lnTo>
                    <a:pt x="131" y="287"/>
                  </a:lnTo>
                  <a:lnTo>
                    <a:pt x="114" y="281"/>
                  </a:lnTo>
                  <a:lnTo>
                    <a:pt x="95" y="275"/>
                  </a:lnTo>
                  <a:lnTo>
                    <a:pt x="77" y="269"/>
                  </a:lnTo>
                  <a:lnTo>
                    <a:pt x="63" y="261"/>
                  </a:lnTo>
                  <a:lnTo>
                    <a:pt x="51" y="251"/>
                  </a:lnTo>
                  <a:lnTo>
                    <a:pt x="44" y="241"/>
                  </a:lnTo>
                  <a:lnTo>
                    <a:pt x="38" y="228"/>
                  </a:lnTo>
                  <a:lnTo>
                    <a:pt x="38" y="214"/>
                  </a:lnTo>
                  <a:lnTo>
                    <a:pt x="41" y="195"/>
                  </a:lnTo>
                  <a:lnTo>
                    <a:pt x="47" y="177"/>
                  </a:lnTo>
                  <a:lnTo>
                    <a:pt x="53" y="163"/>
                  </a:lnTo>
                  <a:lnTo>
                    <a:pt x="63" y="148"/>
                  </a:lnTo>
                  <a:lnTo>
                    <a:pt x="74" y="135"/>
                  </a:lnTo>
                  <a:lnTo>
                    <a:pt x="85" y="122"/>
                  </a:lnTo>
                  <a:lnTo>
                    <a:pt x="98" y="111"/>
                  </a:lnTo>
                  <a:lnTo>
                    <a:pt x="111" y="100"/>
                  </a:lnTo>
                  <a:lnTo>
                    <a:pt x="125" y="89"/>
                  </a:lnTo>
                  <a:lnTo>
                    <a:pt x="141" y="79"/>
                  </a:lnTo>
                  <a:lnTo>
                    <a:pt x="160" y="68"/>
                  </a:lnTo>
                  <a:lnTo>
                    <a:pt x="179" y="57"/>
                  </a:lnTo>
                  <a:lnTo>
                    <a:pt x="201" y="47"/>
                  </a:lnTo>
                  <a:lnTo>
                    <a:pt x="224" y="37"/>
                  </a:lnTo>
                  <a:lnTo>
                    <a:pt x="249" y="27"/>
                  </a:lnTo>
                  <a:lnTo>
                    <a:pt x="272" y="19"/>
                  </a:lnTo>
                  <a:lnTo>
                    <a:pt x="294" y="12"/>
                  </a:lnTo>
                  <a:lnTo>
                    <a:pt x="314" y="6"/>
                  </a:lnTo>
                  <a:lnTo>
                    <a:pt x="332" y="1"/>
                  </a:lnTo>
                  <a:lnTo>
                    <a:pt x="316" y="0"/>
                  </a:lnTo>
                  <a:lnTo>
                    <a:pt x="295" y="1"/>
                  </a:lnTo>
                  <a:lnTo>
                    <a:pt x="274" y="5"/>
                  </a:lnTo>
                  <a:lnTo>
                    <a:pt x="249" y="10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6" name="Freeform 133">
              <a:extLst>
                <a:ext uri="{FF2B5EF4-FFF2-40B4-BE49-F238E27FC236}">
                  <a16:creationId xmlns:a16="http://schemas.microsoft.com/office/drawing/2014/main" id="{0B1C5DCC-9843-EF47-14F9-07C230A3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" y="279"/>
              <a:ext cx="117" cy="114"/>
            </a:xfrm>
            <a:custGeom>
              <a:avLst/>
              <a:gdLst>
                <a:gd name="T0" fmla="*/ 0 w 349"/>
                <a:gd name="T1" fmla="*/ 2 h 227"/>
                <a:gd name="T2" fmla="*/ 0 w 349"/>
                <a:gd name="T3" fmla="*/ 2 h 227"/>
                <a:gd name="T4" fmla="*/ 0 w 349"/>
                <a:gd name="T5" fmla="*/ 2 h 227"/>
                <a:gd name="T6" fmla="*/ 0 w 349"/>
                <a:gd name="T7" fmla="*/ 2 h 227"/>
                <a:gd name="T8" fmla="*/ 0 w 349"/>
                <a:gd name="T9" fmla="*/ 3 h 227"/>
                <a:gd name="T10" fmla="*/ 0 w 349"/>
                <a:gd name="T11" fmla="*/ 3 h 227"/>
                <a:gd name="T12" fmla="*/ 0 w 349"/>
                <a:gd name="T13" fmla="*/ 3 h 227"/>
                <a:gd name="T14" fmla="*/ 0 w 349"/>
                <a:gd name="T15" fmla="*/ 3 h 227"/>
                <a:gd name="T16" fmla="*/ 0 w 349"/>
                <a:gd name="T17" fmla="*/ 3 h 227"/>
                <a:gd name="T18" fmla="*/ 0 w 349"/>
                <a:gd name="T19" fmla="*/ 3 h 227"/>
                <a:gd name="T20" fmla="*/ 0 w 349"/>
                <a:gd name="T21" fmla="*/ 4 h 227"/>
                <a:gd name="T22" fmla="*/ 0 w 349"/>
                <a:gd name="T23" fmla="*/ 4 h 227"/>
                <a:gd name="T24" fmla="*/ 0 w 349"/>
                <a:gd name="T25" fmla="*/ 4 h 227"/>
                <a:gd name="T26" fmla="*/ 0 w 349"/>
                <a:gd name="T27" fmla="*/ 4 h 227"/>
                <a:gd name="T28" fmla="*/ 0 w 349"/>
                <a:gd name="T29" fmla="*/ 4 h 227"/>
                <a:gd name="T30" fmla="*/ 0 w 349"/>
                <a:gd name="T31" fmla="*/ 4 h 227"/>
                <a:gd name="T32" fmla="*/ 0 w 349"/>
                <a:gd name="T33" fmla="*/ 4 h 227"/>
                <a:gd name="T34" fmla="*/ 0 w 349"/>
                <a:gd name="T35" fmla="*/ 4 h 227"/>
                <a:gd name="T36" fmla="*/ 0 w 349"/>
                <a:gd name="T37" fmla="*/ 4 h 227"/>
                <a:gd name="T38" fmla="*/ 0 w 349"/>
                <a:gd name="T39" fmla="*/ 4 h 227"/>
                <a:gd name="T40" fmla="*/ 0 w 349"/>
                <a:gd name="T41" fmla="*/ 4 h 227"/>
                <a:gd name="T42" fmla="*/ 0 w 349"/>
                <a:gd name="T43" fmla="*/ 4 h 227"/>
                <a:gd name="T44" fmla="*/ 0 w 349"/>
                <a:gd name="T45" fmla="*/ 4 h 227"/>
                <a:gd name="T46" fmla="*/ 0 w 349"/>
                <a:gd name="T47" fmla="*/ 3 h 227"/>
                <a:gd name="T48" fmla="*/ 0 w 349"/>
                <a:gd name="T49" fmla="*/ 3 h 227"/>
                <a:gd name="T50" fmla="*/ 0 w 349"/>
                <a:gd name="T51" fmla="*/ 2 h 227"/>
                <a:gd name="T52" fmla="*/ 0 w 349"/>
                <a:gd name="T53" fmla="*/ 2 h 227"/>
                <a:gd name="T54" fmla="*/ 0 w 349"/>
                <a:gd name="T55" fmla="*/ 2 h 227"/>
                <a:gd name="T56" fmla="*/ 0 w 349"/>
                <a:gd name="T57" fmla="*/ 1 h 227"/>
                <a:gd name="T58" fmla="*/ 0 w 349"/>
                <a:gd name="T59" fmla="*/ 1 h 227"/>
                <a:gd name="T60" fmla="*/ 0 w 349"/>
                <a:gd name="T61" fmla="*/ 1 h 227"/>
                <a:gd name="T62" fmla="*/ 0 w 349"/>
                <a:gd name="T63" fmla="*/ 1 h 227"/>
                <a:gd name="T64" fmla="*/ 0 w 349"/>
                <a:gd name="T65" fmla="*/ 1 h 227"/>
                <a:gd name="T66" fmla="*/ 0 w 349"/>
                <a:gd name="T67" fmla="*/ 1 h 227"/>
                <a:gd name="T68" fmla="*/ 0 w 349"/>
                <a:gd name="T69" fmla="*/ 1 h 227"/>
                <a:gd name="T70" fmla="*/ 0 w 349"/>
                <a:gd name="T71" fmla="*/ 1 h 227"/>
                <a:gd name="T72" fmla="*/ 0 w 349"/>
                <a:gd name="T73" fmla="*/ 1 h 227"/>
                <a:gd name="T74" fmla="*/ 0 w 349"/>
                <a:gd name="T75" fmla="*/ 1 h 227"/>
                <a:gd name="T76" fmla="*/ 0 w 349"/>
                <a:gd name="T77" fmla="*/ 1 h 227"/>
                <a:gd name="T78" fmla="*/ 0 w 349"/>
                <a:gd name="T79" fmla="*/ 0 h 227"/>
                <a:gd name="T80" fmla="*/ 0 w 349"/>
                <a:gd name="T81" fmla="*/ 0 h 227"/>
                <a:gd name="T82" fmla="*/ 0 w 349"/>
                <a:gd name="T83" fmla="*/ 0 h 227"/>
                <a:gd name="T84" fmla="*/ 0 w 349"/>
                <a:gd name="T85" fmla="*/ 1 h 227"/>
                <a:gd name="T86" fmla="*/ 0 w 349"/>
                <a:gd name="T87" fmla="*/ 1 h 227"/>
                <a:gd name="T88" fmla="*/ 0 w 349"/>
                <a:gd name="T89" fmla="*/ 1 h 227"/>
                <a:gd name="T90" fmla="*/ 0 w 349"/>
                <a:gd name="T91" fmla="*/ 1 h 227"/>
                <a:gd name="T92" fmla="*/ 0 w 349"/>
                <a:gd name="T93" fmla="*/ 1 h 227"/>
                <a:gd name="T94" fmla="*/ 0 w 349"/>
                <a:gd name="T95" fmla="*/ 1 h 227"/>
                <a:gd name="T96" fmla="*/ 0 w 349"/>
                <a:gd name="T97" fmla="*/ 1 h 227"/>
                <a:gd name="T98" fmla="*/ 0 w 349"/>
                <a:gd name="T99" fmla="*/ 1 h 227"/>
                <a:gd name="T100" fmla="*/ 0 w 349"/>
                <a:gd name="T101" fmla="*/ 1 h 227"/>
                <a:gd name="T102" fmla="*/ 0 w 349"/>
                <a:gd name="T103" fmla="*/ 1 h 227"/>
                <a:gd name="T104" fmla="*/ 0 w 349"/>
                <a:gd name="T105" fmla="*/ 1 h 227"/>
                <a:gd name="T106" fmla="*/ 0 w 349"/>
                <a:gd name="T107" fmla="*/ 1 h 227"/>
                <a:gd name="T108" fmla="*/ 0 w 349"/>
                <a:gd name="T109" fmla="*/ 1 h 227"/>
                <a:gd name="T110" fmla="*/ 0 w 349"/>
                <a:gd name="T111" fmla="*/ 1 h 227"/>
                <a:gd name="T112" fmla="*/ 0 w 349"/>
                <a:gd name="T113" fmla="*/ 1 h 227"/>
                <a:gd name="T114" fmla="*/ 0 w 349"/>
                <a:gd name="T115" fmla="*/ 1 h 227"/>
                <a:gd name="T116" fmla="*/ 0 w 349"/>
                <a:gd name="T117" fmla="*/ 1 h 227"/>
                <a:gd name="T118" fmla="*/ 0 w 349"/>
                <a:gd name="T119" fmla="*/ 1 h 227"/>
                <a:gd name="T120" fmla="*/ 0 w 349"/>
                <a:gd name="T121" fmla="*/ 2 h 2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49" h="227">
                  <a:moveTo>
                    <a:pt x="291" y="70"/>
                  </a:moveTo>
                  <a:lnTo>
                    <a:pt x="307" y="83"/>
                  </a:lnTo>
                  <a:lnTo>
                    <a:pt x="316" y="97"/>
                  </a:lnTo>
                  <a:lnTo>
                    <a:pt x="321" y="113"/>
                  </a:lnTo>
                  <a:lnTo>
                    <a:pt x="321" y="129"/>
                  </a:lnTo>
                  <a:lnTo>
                    <a:pt x="318" y="142"/>
                  </a:lnTo>
                  <a:lnTo>
                    <a:pt x="313" y="154"/>
                  </a:lnTo>
                  <a:lnTo>
                    <a:pt x="302" y="165"/>
                  </a:lnTo>
                  <a:lnTo>
                    <a:pt x="292" y="174"/>
                  </a:lnTo>
                  <a:lnTo>
                    <a:pt x="279" y="185"/>
                  </a:lnTo>
                  <a:lnTo>
                    <a:pt x="266" y="193"/>
                  </a:lnTo>
                  <a:lnTo>
                    <a:pt x="253" y="202"/>
                  </a:lnTo>
                  <a:lnTo>
                    <a:pt x="240" y="212"/>
                  </a:lnTo>
                  <a:lnTo>
                    <a:pt x="237" y="215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40" y="224"/>
                  </a:lnTo>
                  <a:lnTo>
                    <a:pt x="244" y="226"/>
                  </a:lnTo>
                  <a:lnTo>
                    <a:pt x="249" y="227"/>
                  </a:lnTo>
                  <a:lnTo>
                    <a:pt x="254" y="226"/>
                  </a:lnTo>
                  <a:lnTo>
                    <a:pt x="259" y="224"/>
                  </a:lnTo>
                  <a:lnTo>
                    <a:pt x="288" y="211"/>
                  </a:lnTo>
                  <a:lnTo>
                    <a:pt x="311" y="193"/>
                  </a:lnTo>
                  <a:lnTo>
                    <a:pt x="331" y="172"/>
                  </a:lnTo>
                  <a:lnTo>
                    <a:pt x="345" y="151"/>
                  </a:lnTo>
                  <a:lnTo>
                    <a:pt x="349" y="127"/>
                  </a:lnTo>
                  <a:lnTo>
                    <a:pt x="346" y="104"/>
                  </a:lnTo>
                  <a:lnTo>
                    <a:pt x="334" y="83"/>
                  </a:lnTo>
                  <a:lnTo>
                    <a:pt x="311" y="63"/>
                  </a:lnTo>
                  <a:lnTo>
                    <a:pt x="294" y="53"/>
                  </a:lnTo>
                  <a:lnTo>
                    <a:pt x="273" y="44"/>
                  </a:lnTo>
                  <a:lnTo>
                    <a:pt x="250" y="35"/>
                  </a:lnTo>
                  <a:lnTo>
                    <a:pt x="227" y="28"/>
                  </a:lnTo>
                  <a:lnTo>
                    <a:pt x="202" y="22"/>
                  </a:lnTo>
                  <a:lnTo>
                    <a:pt x="176" y="17"/>
                  </a:lnTo>
                  <a:lnTo>
                    <a:pt x="151" y="12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9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15" y="7"/>
                  </a:lnTo>
                  <a:lnTo>
                    <a:pt x="31" y="9"/>
                  </a:lnTo>
                  <a:lnTo>
                    <a:pt x="47" y="11"/>
                  </a:lnTo>
                  <a:lnTo>
                    <a:pt x="64" y="13"/>
                  </a:lnTo>
                  <a:lnTo>
                    <a:pt x="83" y="15"/>
                  </a:lnTo>
                  <a:lnTo>
                    <a:pt x="102" y="17"/>
                  </a:lnTo>
                  <a:lnTo>
                    <a:pt x="121" y="20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0" y="31"/>
                  </a:lnTo>
                  <a:lnTo>
                    <a:pt x="201" y="36"/>
                  </a:lnTo>
                  <a:lnTo>
                    <a:pt x="220" y="41"/>
                  </a:lnTo>
                  <a:lnTo>
                    <a:pt x="238" y="48"/>
                  </a:lnTo>
                  <a:lnTo>
                    <a:pt x="257" y="54"/>
                  </a:lnTo>
                  <a:lnTo>
                    <a:pt x="275" y="62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7" name="Freeform 134">
              <a:extLst>
                <a:ext uri="{FF2B5EF4-FFF2-40B4-BE49-F238E27FC236}">
                  <a16:creationId xmlns:a16="http://schemas.microsoft.com/office/drawing/2014/main" id="{335F4400-648E-3759-202A-FF7A4BE35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" y="340"/>
              <a:ext cx="48" cy="107"/>
            </a:xfrm>
            <a:custGeom>
              <a:avLst/>
              <a:gdLst>
                <a:gd name="T0" fmla="*/ 0 w 143"/>
                <a:gd name="T1" fmla="*/ 2 h 212"/>
                <a:gd name="T2" fmla="*/ 0 w 143"/>
                <a:gd name="T3" fmla="*/ 3 h 212"/>
                <a:gd name="T4" fmla="*/ 0 w 143"/>
                <a:gd name="T5" fmla="*/ 3 h 212"/>
                <a:gd name="T6" fmla="*/ 0 w 143"/>
                <a:gd name="T7" fmla="*/ 3 h 212"/>
                <a:gd name="T8" fmla="*/ 0 w 143"/>
                <a:gd name="T9" fmla="*/ 3 h 212"/>
                <a:gd name="T10" fmla="*/ 0 w 143"/>
                <a:gd name="T11" fmla="*/ 3 h 212"/>
                <a:gd name="T12" fmla="*/ 0 w 143"/>
                <a:gd name="T13" fmla="*/ 4 h 212"/>
                <a:gd name="T14" fmla="*/ 0 w 143"/>
                <a:gd name="T15" fmla="*/ 4 h 212"/>
                <a:gd name="T16" fmla="*/ 0 w 143"/>
                <a:gd name="T17" fmla="*/ 4 h 212"/>
                <a:gd name="T18" fmla="*/ 0 w 143"/>
                <a:gd name="T19" fmla="*/ 4 h 212"/>
                <a:gd name="T20" fmla="*/ 0 w 143"/>
                <a:gd name="T21" fmla="*/ 4 h 212"/>
                <a:gd name="T22" fmla="*/ 0 w 143"/>
                <a:gd name="T23" fmla="*/ 4 h 212"/>
                <a:gd name="T24" fmla="*/ 0 w 143"/>
                <a:gd name="T25" fmla="*/ 4 h 212"/>
                <a:gd name="T26" fmla="*/ 0 w 143"/>
                <a:gd name="T27" fmla="*/ 4 h 212"/>
                <a:gd name="T28" fmla="*/ 0 w 143"/>
                <a:gd name="T29" fmla="*/ 4 h 212"/>
                <a:gd name="T30" fmla="*/ 0 w 143"/>
                <a:gd name="T31" fmla="*/ 3 h 212"/>
                <a:gd name="T32" fmla="*/ 0 w 143"/>
                <a:gd name="T33" fmla="*/ 3 h 212"/>
                <a:gd name="T34" fmla="*/ 0 w 143"/>
                <a:gd name="T35" fmla="*/ 3 h 212"/>
                <a:gd name="T36" fmla="*/ 0 w 143"/>
                <a:gd name="T37" fmla="*/ 3 h 212"/>
                <a:gd name="T38" fmla="*/ 0 w 143"/>
                <a:gd name="T39" fmla="*/ 3 h 212"/>
                <a:gd name="T40" fmla="*/ 0 w 143"/>
                <a:gd name="T41" fmla="*/ 3 h 212"/>
                <a:gd name="T42" fmla="*/ 0 w 143"/>
                <a:gd name="T43" fmla="*/ 3 h 212"/>
                <a:gd name="T44" fmla="*/ 0 w 143"/>
                <a:gd name="T45" fmla="*/ 2 h 212"/>
                <a:gd name="T46" fmla="*/ 0 w 143"/>
                <a:gd name="T47" fmla="*/ 2 h 212"/>
                <a:gd name="T48" fmla="*/ 0 w 143"/>
                <a:gd name="T49" fmla="*/ 2 h 212"/>
                <a:gd name="T50" fmla="*/ 0 w 143"/>
                <a:gd name="T51" fmla="*/ 2 h 212"/>
                <a:gd name="T52" fmla="*/ 0 w 143"/>
                <a:gd name="T53" fmla="*/ 1 h 212"/>
                <a:gd name="T54" fmla="*/ 0 w 143"/>
                <a:gd name="T55" fmla="*/ 1 h 212"/>
                <a:gd name="T56" fmla="*/ 0 w 143"/>
                <a:gd name="T57" fmla="*/ 1 h 212"/>
                <a:gd name="T58" fmla="*/ 0 w 143"/>
                <a:gd name="T59" fmla="*/ 1 h 212"/>
                <a:gd name="T60" fmla="*/ 0 w 143"/>
                <a:gd name="T61" fmla="*/ 1 h 212"/>
                <a:gd name="T62" fmla="*/ 0 w 143"/>
                <a:gd name="T63" fmla="*/ 1 h 212"/>
                <a:gd name="T64" fmla="*/ 0 w 143"/>
                <a:gd name="T65" fmla="*/ 0 h 212"/>
                <a:gd name="T66" fmla="*/ 0 w 143"/>
                <a:gd name="T67" fmla="*/ 1 h 212"/>
                <a:gd name="T68" fmla="*/ 0 w 143"/>
                <a:gd name="T69" fmla="*/ 1 h 212"/>
                <a:gd name="T70" fmla="*/ 0 w 143"/>
                <a:gd name="T71" fmla="*/ 1 h 212"/>
                <a:gd name="T72" fmla="*/ 0 w 143"/>
                <a:gd name="T73" fmla="*/ 1 h 212"/>
                <a:gd name="T74" fmla="*/ 0 w 143"/>
                <a:gd name="T75" fmla="*/ 1 h 212"/>
                <a:gd name="T76" fmla="*/ 0 w 143"/>
                <a:gd name="T77" fmla="*/ 2 h 212"/>
                <a:gd name="T78" fmla="*/ 0 w 143"/>
                <a:gd name="T79" fmla="*/ 2 h 212"/>
                <a:gd name="T80" fmla="*/ 0 w 143"/>
                <a:gd name="T81" fmla="*/ 2 h 2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3" h="212">
                  <a:moveTo>
                    <a:pt x="0" y="115"/>
                  </a:moveTo>
                  <a:lnTo>
                    <a:pt x="0" y="133"/>
                  </a:lnTo>
                  <a:lnTo>
                    <a:pt x="6" y="149"/>
                  </a:lnTo>
                  <a:lnTo>
                    <a:pt x="16" y="165"/>
                  </a:lnTo>
                  <a:lnTo>
                    <a:pt x="31" y="178"/>
                  </a:lnTo>
                  <a:lnTo>
                    <a:pt x="48" y="190"/>
                  </a:lnTo>
                  <a:lnTo>
                    <a:pt x="69" y="200"/>
                  </a:lnTo>
                  <a:lnTo>
                    <a:pt x="92" y="207"/>
                  </a:lnTo>
                  <a:lnTo>
                    <a:pt x="115" y="211"/>
                  </a:lnTo>
                  <a:lnTo>
                    <a:pt x="122" y="212"/>
                  </a:lnTo>
                  <a:lnTo>
                    <a:pt x="130" y="210"/>
                  </a:lnTo>
                  <a:lnTo>
                    <a:pt x="135" y="207"/>
                  </a:lnTo>
                  <a:lnTo>
                    <a:pt x="138" y="203"/>
                  </a:lnTo>
                  <a:lnTo>
                    <a:pt x="138" y="198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25" y="186"/>
                  </a:lnTo>
                  <a:lnTo>
                    <a:pt x="102" y="180"/>
                  </a:lnTo>
                  <a:lnTo>
                    <a:pt x="80" y="172"/>
                  </a:lnTo>
                  <a:lnTo>
                    <a:pt x="63" y="161"/>
                  </a:lnTo>
                  <a:lnTo>
                    <a:pt x="50" y="148"/>
                  </a:lnTo>
                  <a:lnTo>
                    <a:pt x="41" y="133"/>
                  </a:lnTo>
                  <a:lnTo>
                    <a:pt x="37" y="116"/>
                  </a:lnTo>
                  <a:lnTo>
                    <a:pt x="37" y="99"/>
                  </a:lnTo>
                  <a:lnTo>
                    <a:pt x="44" y="80"/>
                  </a:lnTo>
                  <a:lnTo>
                    <a:pt x="54" y="67"/>
                  </a:lnTo>
                  <a:lnTo>
                    <a:pt x="70" y="54"/>
                  </a:lnTo>
                  <a:lnTo>
                    <a:pt x="87" y="41"/>
                  </a:lnTo>
                  <a:lnTo>
                    <a:pt x="106" y="30"/>
                  </a:lnTo>
                  <a:lnTo>
                    <a:pt x="122" y="21"/>
                  </a:lnTo>
                  <a:lnTo>
                    <a:pt x="135" y="11"/>
                  </a:lnTo>
                  <a:lnTo>
                    <a:pt x="143" y="5"/>
                  </a:lnTo>
                  <a:lnTo>
                    <a:pt x="143" y="0"/>
                  </a:lnTo>
                  <a:lnTo>
                    <a:pt x="127" y="4"/>
                  </a:lnTo>
                  <a:lnTo>
                    <a:pt x="106" y="11"/>
                  </a:lnTo>
                  <a:lnTo>
                    <a:pt x="85" y="24"/>
                  </a:lnTo>
                  <a:lnTo>
                    <a:pt x="61" y="38"/>
                  </a:lnTo>
                  <a:lnTo>
                    <a:pt x="40" y="55"/>
                  </a:lnTo>
                  <a:lnTo>
                    <a:pt x="22" y="74"/>
                  </a:lnTo>
                  <a:lnTo>
                    <a:pt x="8" y="9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8" name="Freeform 135">
              <a:extLst>
                <a:ext uri="{FF2B5EF4-FFF2-40B4-BE49-F238E27FC236}">
                  <a16:creationId xmlns:a16="http://schemas.microsoft.com/office/drawing/2014/main" id="{E179D0A7-5EC3-5673-65A8-681CB8D18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72"/>
              <a:ext cx="101" cy="139"/>
            </a:xfrm>
            <a:custGeom>
              <a:avLst/>
              <a:gdLst>
                <a:gd name="T0" fmla="*/ 0 w 304"/>
                <a:gd name="T1" fmla="*/ 2 h 278"/>
                <a:gd name="T2" fmla="*/ 0 w 304"/>
                <a:gd name="T3" fmla="*/ 3 h 278"/>
                <a:gd name="T4" fmla="*/ 0 w 304"/>
                <a:gd name="T5" fmla="*/ 3 h 278"/>
                <a:gd name="T6" fmla="*/ 0 w 304"/>
                <a:gd name="T7" fmla="*/ 3 h 278"/>
                <a:gd name="T8" fmla="*/ 0 w 304"/>
                <a:gd name="T9" fmla="*/ 3 h 278"/>
                <a:gd name="T10" fmla="*/ 0 w 304"/>
                <a:gd name="T11" fmla="*/ 4 h 278"/>
                <a:gd name="T12" fmla="*/ 0 w 304"/>
                <a:gd name="T13" fmla="*/ 4 h 278"/>
                <a:gd name="T14" fmla="*/ 0 w 304"/>
                <a:gd name="T15" fmla="*/ 4 h 278"/>
                <a:gd name="T16" fmla="*/ 0 w 304"/>
                <a:gd name="T17" fmla="*/ 4 h 278"/>
                <a:gd name="T18" fmla="*/ 0 w 304"/>
                <a:gd name="T19" fmla="*/ 5 h 278"/>
                <a:gd name="T20" fmla="*/ 0 w 304"/>
                <a:gd name="T21" fmla="*/ 5 h 278"/>
                <a:gd name="T22" fmla="*/ 0 w 304"/>
                <a:gd name="T23" fmla="*/ 5 h 278"/>
                <a:gd name="T24" fmla="*/ 0 w 304"/>
                <a:gd name="T25" fmla="*/ 5 h 278"/>
                <a:gd name="T26" fmla="*/ 0 w 304"/>
                <a:gd name="T27" fmla="*/ 5 h 278"/>
                <a:gd name="T28" fmla="*/ 0 w 304"/>
                <a:gd name="T29" fmla="*/ 5 h 278"/>
                <a:gd name="T30" fmla="*/ 0 w 304"/>
                <a:gd name="T31" fmla="*/ 4 h 278"/>
                <a:gd name="T32" fmla="*/ 0 w 304"/>
                <a:gd name="T33" fmla="*/ 4 h 278"/>
                <a:gd name="T34" fmla="*/ 0 w 304"/>
                <a:gd name="T35" fmla="*/ 4 h 278"/>
                <a:gd name="T36" fmla="*/ 0 w 304"/>
                <a:gd name="T37" fmla="*/ 3 h 278"/>
                <a:gd name="T38" fmla="*/ 0 w 304"/>
                <a:gd name="T39" fmla="*/ 3 h 278"/>
                <a:gd name="T40" fmla="*/ 0 w 304"/>
                <a:gd name="T41" fmla="*/ 2 h 278"/>
                <a:gd name="T42" fmla="*/ 0 w 304"/>
                <a:gd name="T43" fmla="*/ 2 h 278"/>
                <a:gd name="T44" fmla="*/ 0 w 304"/>
                <a:gd name="T45" fmla="*/ 2 h 278"/>
                <a:gd name="T46" fmla="*/ 0 w 304"/>
                <a:gd name="T47" fmla="*/ 1 h 278"/>
                <a:gd name="T48" fmla="*/ 0 w 304"/>
                <a:gd name="T49" fmla="*/ 1 h 278"/>
                <a:gd name="T50" fmla="*/ 0 w 304"/>
                <a:gd name="T51" fmla="*/ 1 h 278"/>
                <a:gd name="T52" fmla="*/ 0 w 304"/>
                <a:gd name="T53" fmla="*/ 1 h 278"/>
                <a:gd name="T54" fmla="*/ 0 w 304"/>
                <a:gd name="T55" fmla="*/ 1 h 278"/>
                <a:gd name="T56" fmla="*/ 0 w 304"/>
                <a:gd name="T57" fmla="*/ 1 h 278"/>
                <a:gd name="T58" fmla="*/ 0 w 304"/>
                <a:gd name="T59" fmla="*/ 0 h 278"/>
                <a:gd name="T60" fmla="*/ 0 w 304"/>
                <a:gd name="T61" fmla="*/ 1 h 278"/>
                <a:gd name="T62" fmla="*/ 0 w 304"/>
                <a:gd name="T63" fmla="*/ 1 h 278"/>
                <a:gd name="T64" fmla="*/ 0 w 304"/>
                <a:gd name="T65" fmla="*/ 1 h 278"/>
                <a:gd name="T66" fmla="*/ 0 w 304"/>
                <a:gd name="T67" fmla="*/ 1 h 278"/>
                <a:gd name="T68" fmla="*/ 0 w 304"/>
                <a:gd name="T69" fmla="*/ 1 h 278"/>
                <a:gd name="T70" fmla="*/ 0 w 304"/>
                <a:gd name="T71" fmla="*/ 1 h 278"/>
                <a:gd name="T72" fmla="*/ 0 w 304"/>
                <a:gd name="T73" fmla="*/ 2 h 278"/>
                <a:gd name="T74" fmla="*/ 0 w 304"/>
                <a:gd name="T75" fmla="*/ 2 h 2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4" h="278">
                  <a:moveTo>
                    <a:pt x="247" y="104"/>
                  </a:moveTo>
                  <a:lnTo>
                    <a:pt x="258" y="111"/>
                  </a:lnTo>
                  <a:lnTo>
                    <a:pt x="265" y="119"/>
                  </a:lnTo>
                  <a:lnTo>
                    <a:pt x="272" y="129"/>
                  </a:lnTo>
                  <a:lnTo>
                    <a:pt x="276" y="138"/>
                  </a:lnTo>
                  <a:lnTo>
                    <a:pt x="279" y="147"/>
                  </a:lnTo>
                  <a:lnTo>
                    <a:pt x="278" y="158"/>
                  </a:lnTo>
                  <a:lnTo>
                    <a:pt x="275" y="168"/>
                  </a:lnTo>
                  <a:lnTo>
                    <a:pt x="268" y="177"/>
                  </a:lnTo>
                  <a:lnTo>
                    <a:pt x="258" y="187"/>
                  </a:lnTo>
                  <a:lnTo>
                    <a:pt x="246" y="197"/>
                  </a:lnTo>
                  <a:lnTo>
                    <a:pt x="233" y="205"/>
                  </a:lnTo>
                  <a:lnTo>
                    <a:pt x="220" y="213"/>
                  </a:lnTo>
                  <a:lnTo>
                    <a:pt x="205" y="220"/>
                  </a:lnTo>
                  <a:lnTo>
                    <a:pt x="191" y="229"/>
                  </a:lnTo>
                  <a:lnTo>
                    <a:pt x="176" y="237"/>
                  </a:lnTo>
                  <a:lnTo>
                    <a:pt x="163" y="246"/>
                  </a:lnTo>
                  <a:lnTo>
                    <a:pt x="159" y="249"/>
                  </a:lnTo>
                  <a:lnTo>
                    <a:pt x="156" y="253"/>
                  </a:lnTo>
                  <a:lnTo>
                    <a:pt x="153" y="258"/>
                  </a:lnTo>
                  <a:lnTo>
                    <a:pt x="150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4"/>
                  </a:lnTo>
                  <a:lnTo>
                    <a:pt x="156" y="277"/>
                  </a:lnTo>
                  <a:lnTo>
                    <a:pt x="162" y="278"/>
                  </a:lnTo>
                  <a:lnTo>
                    <a:pt x="167" y="278"/>
                  </a:lnTo>
                  <a:lnTo>
                    <a:pt x="172" y="277"/>
                  </a:lnTo>
                  <a:lnTo>
                    <a:pt x="176" y="274"/>
                  </a:lnTo>
                  <a:lnTo>
                    <a:pt x="191" y="262"/>
                  </a:lnTo>
                  <a:lnTo>
                    <a:pt x="207" y="251"/>
                  </a:lnTo>
                  <a:lnTo>
                    <a:pt x="223" y="241"/>
                  </a:lnTo>
                  <a:lnTo>
                    <a:pt x="240" y="231"/>
                  </a:lnTo>
                  <a:lnTo>
                    <a:pt x="256" y="220"/>
                  </a:lnTo>
                  <a:lnTo>
                    <a:pt x="272" y="209"/>
                  </a:lnTo>
                  <a:lnTo>
                    <a:pt x="285" y="197"/>
                  </a:lnTo>
                  <a:lnTo>
                    <a:pt x="295" y="183"/>
                  </a:lnTo>
                  <a:lnTo>
                    <a:pt x="303" y="167"/>
                  </a:lnTo>
                  <a:lnTo>
                    <a:pt x="304" y="151"/>
                  </a:lnTo>
                  <a:lnTo>
                    <a:pt x="301" y="136"/>
                  </a:lnTo>
                  <a:lnTo>
                    <a:pt x="294" y="120"/>
                  </a:lnTo>
                  <a:lnTo>
                    <a:pt x="282" y="107"/>
                  </a:lnTo>
                  <a:lnTo>
                    <a:pt x="269" y="94"/>
                  </a:lnTo>
                  <a:lnTo>
                    <a:pt x="252" y="83"/>
                  </a:lnTo>
                  <a:lnTo>
                    <a:pt x="233" y="74"/>
                  </a:lnTo>
                  <a:lnTo>
                    <a:pt x="218" y="68"/>
                  </a:lnTo>
                  <a:lnTo>
                    <a:pt x="202" y="62"/>
                  </a:lnTo>
                  <a:lnTo>
                    <a:pt x="186" y="54"/>
                  </a:lnTo>
                  <a:lnTo>
                    <a:pt x="169" y="48"/>
                  </a:lnTo>
                  <a:lnTo>
                    <a:pt x="151" y="41"/>
                  </a:lnTo>
                  <a:lnTo>
                    <a:pt x="133" y="35"/>
                  </a:lnTo>
                  <a:lnTo>
                    <a:pt x="115" y="28"/>
                  </a:lnTo>
                  <a:lnTo>
                    <a:pt x="98" y="21"/>
                  </a:lnTo>
                  <a:lnTo>
                    <a:pt x="82" y="16"/>
                  </a:lnTo>
                  <a:lnTo>
                    <a:pt x="66" y="11"/>
                  </a:lnTo>
                  <a:lnTo>
                    <a:pt x="50" y="7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8" y="12"/>
                  </a:lnTo>
                  <a:lnTo>
                    <a:pt x="44" y="17"/>
                  </a:lnTo>
                  <a:lnTo>
                    <a:pt x="58" y="23"/>
                  </a:lnTo>
                  <a:lnTo>
                    <a:pt x="74" y="28"/>
                  </a:lnTo>
                  <a:lnTo>
                    <a:pt x="90" y="33"/>
                  </a:lnTo>
                  <a:lnTo>
                    <a:pt x="106" y="39"/>
                  </a:lnTo>
                  <a:lnTo>
                    <a:pt x="122" y="45"/>
                  </a:lnTo>
                  <a:lnTo>
                    <a:pt x="140" y="51"/>
                  </a:lnTo>
                  <a:lnTo>
                    <a:pt x="156" y="58"/>
                  </a:lnTo>
                  <a:lnTo>
                    <a:pt x="172" y="64"/>
                  </a:lnTo>
                  <a:lnTo>
                    <a:pt x="188" y="71"/>
                  </a:lnTo>
                  <a:lnTo>
                    <a:pt x="204" y="79"/>
                  </a:lnTo>
                  <a:lnTo>
                    <a:pt x="218" y="86"/>
                  </a:lnTo>
                  <a:lnTo>
                    <a:pt x="233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89" name="Rectangle 66">
            <a:extLst>
              <a:ext uri="{FF2B5EF4-FFF2-40B4-BE49-F238E27FC236}">
                <a16:creationId xmlns:a16="http://schemas.microsoft.com/office/drawing/2014/main" id="{765CC9A8-712B-9B24-0857-7AA131142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328" y="1080861"/>
            <a:ext cx="5635172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wireless link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used to connect mobile(s) to base station, also used as backbone link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multiple access protocol coordinates link access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various transmission rates and distances, frequency bands</a:t>
            </a:r>
            <a:endParaRPr lang="en-US" sz="2000" dirty="0">
              <a:cs typeface="+mn-cs"/>
            </a:endParaRPr>
          </a:p>
        </p:txBody>
      </p:sp>
      <p:sp>
        <p:nvSpPr>
          <p:cNvPr id="390" name="Line 75">
            <a:extLst>
              <a:ext uri="{FF2B5EF4-FFF2-40B4-BE49-F238E27FC236}">
                <a16:creationId xmlns:a16="http://schemas.microsoft.com/office/drawing/2014/main" id="{F6A31775-FF63-312B-987E-389471C28F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8198" y="4189413"/>
            <a:ext cx="4315838" cy="48418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74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2453</TotalTime>
  <Words>2301</Words>
  <Application>Microsoft Office PowerPoint</Application>
  <PresentationFormat>Widescreen</PresentationFormat>
  <Paragraphs>537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ＭＳ Ｐゴシック</vt:lpstr>
      <vt:lpstr>Arial</vt:lpstr>
      <vt:lpstr>Calibri</vt:lpstr>
      <vt:lpstr>Cambria</vt:lpstr>
      <vt:lpstr>Gill Sans MT</vt:lpstr>
      <vt:lpstr>Wingdings</vt:lpstr>
      <vt:lpstr>Office Theme</vt:lpstr>
      <vt:lpstr>CSCI 466: Networks Wireless Networks, WiFi</vt:lpstr>
      <vt:lpstr>PowerPoint Presentation</vt:lpstr>
      <vt:lpstr>PowerPoint Presentation</vt:lpstr>
      <vt:lpstr>Wireless and Mobile Networks: context</vt:lpstr>
      <vt:lpstr>PowerPoint Presentation</vt:lpstr>
      <vt:lpstr>PowerPoint Presentation</vt:lpstr>
      <vt:lpstr>Elements of a wireless network</vt:lpstr>
      <vt:lpstr>Elements of a wireless network</vt:lpstr>
      <vt:lpstr>Elements of a wireless network</vt:lpstr>
      <vt:lpstr>Elements of a wireless network</vt:lpstr>
      <vt:lpstr>Elements of a wireless network</vt:lpstr>
      <vt:lpstr>Elements of a wireless network</vt:lpstr>
      <vt:lpstr>Elements of a wireless network</vt:lpstr>
      <vt:lpstr>PowerPoint Presentation</vt:lpstr>
      <vt:lpstr>Wireless link characteristics: fading (attenuation)</vt:lpstr>
      <vt:lpstr>Wireless link characteristics: multipath</vt:lpstr>
      <vt:lpstr>Wireless link characteristics: multipath</vt:lpstr>
      <vt:lpstr>Wireless link characteristics: multipath</vt:lpstr>
      <vt:lpstr>Shared Medium</vt:lpstr>
      <vt:lpstr>PowerPoint Presentation</vt:lpstr>
      <vt:lpstr>PowerPoint Presentation</vt:lpstr>
      <vt:lpstr>PowerPoint Presentation</vt:lpstr>
      <vt:lpstr>IEEE 802.11 Wireless LAN</vt:lpstr>
      <vt:lpstr>IEEE 802.11 Wireless LAN Architecture</vt:lpstr>
      <vt:lpstr>802.11: Channels</vt:lpstr>
      <vt:lpstr>802.11: Channels</vt:lpstr>
      <vt:lpstr>802.11: Association</vt:lpstr>
      <vt:lpstr>802.11: Association</vt:lpstr>
      <vt:lpstr>802.11: Association</vt:lpstr>
      <vt:lpstr>PowerPoint Presentation</vt:lpstr>
      <vt:lpstr>IEEE 802.11 MAC Protocol: CSMA/CA</vt:lpstr>
      <vt:lpstr>IEEE 802.11 MAC Protocol: CSMA/CA</vt:lpstr>
      <vt:lpstr>IEEE 802.11 MAC Protocol: CSMA/CA</vt:lpstr>
      <vt:lpstr>IEEE 802.11 frame: addressing</vt:lpstr>
      <vt:lpstr>IEEE 802.11 frame: addressing</vt:lpstr>
      <vt:lpstr>IEEE 802.11 frame: addressing</vt:lpstr>
      <vt:lpstr>802.11: advanced capabilities</vt:lpstr>
      <vt:lpstr>Personal area networks: Bluetooth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Reese Pearsall</cp:lastModifiedBy>
  <cp:revision>27</cp:revision>
  <dcterms:created xsi:type="dcterms:W3CDTF">2022-10-19T16:25:51Z</dcterms:created>
  <dcterms:modified xsi:type="dcterms:W3CDTF">2024-10-30T08:11:46Z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